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7" r:id="rId4"/>
    <p:sldId id="2163" r:id="rId5"/>
    <p:sldId id="2164" r:id="rId6"/>
    <p:sldId id="260" r:id="rId7"/>
    <p:sldId id="259" r:id="rId8"/>
    <p:sldId id="2152" r:id="rId9"/>
    <p:sldId id="2153" r:id="rId10"/>
    <p:sldId id="2154" r:id="rId11"/>
    <p:sldId id="263" r:id="rId12"/>
    <p:sldId id="2125" r:id="rId13"/>
    <p:sldId id="2147" r:id="rId14"/>
    <p:sldId id="258" r:id="rId15"/>
    <p:sldId id="2159" r:id="rId16"/>
    <p:sldId id="2160" r:id="rId17"/>
    <p:sldId id="2162" r:id="rId18"/>
    <p:sldId id="2161" r:id="rId19"/>
    <p:sldId id="2165" r:id="rId20"/>
    <p:sldId id="262" r:id="rId21"/>
    <p:sldId id="268" r:id="rId22"/>
    <p:sldId id="283" r:id="rId23"/>
    <p:sldId id="269" r:id="rId24"/>
    <p:sldId id="2144" r:id="rId25"/>
    <p:sldId id="2145" r:id="rId26"/>
    <p:sldId id="2156" r:id="rId27"/>
    <p:sldId id="2157" r:id="rId28"/>
    <p:sldId id="2158" r:id="rId29"/>
    <p:sldId id="2166" r:id="rId30"/>
    <p:sldId id="279" r:id="rId31"/>
    <p:sldId id="2148" r:id="rId32"/>
    <p:sldId id="2149" r:id="rId33"/>
    <p:sldId id="2150" r:id="rId34"/>
    <p:sldId id="2146" r:id="rId35"/>
    <p:sldId id="2151" r:id="rId36"/>
  </p:sldIdLst>
  <p:sldSz cx="18288000" cy="10287000"/>
  <p:notesSz cx="6858000" cy="9144000"/>
  <p:embeddedFontLst>
    <p:embeddedFont>
      <p:font typeface="Comfortaa" panose="020B0604020202020204" charset="0"/>
      <p:regular r:id="rId38"/>
    </p:embeddedFont>
    <p:embeddedFont>
      <p:font typeface="Comfortaa Bold" panose="020B0604020202020204" charset="0"/>
      <p:regular r:id="rId39"/>
    </p:embeddedFont>
    <p:embeddedFont>
      <p:font typeface="Sunday" panose="020B0604020202020204" charset="0"/>
      <p:regular r:id="rId40"/>
    </p:embeddedFont>
    <p:embeddedFont>
      <p:font typeface="TT Rounds Neue" panose="020B0604020202020204" charset="0"/>
      <p:regular r:id="rId41"/>
    </p:embeddedFont>
    <p:embeddedFont>
      <p:font typeface="TT Rounds Neue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FF"/>
    <a:srgbClr val="EB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184D08-CFB9-45C7-AF02-164F2BCE2BE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A734C77-9EA3-4DB4-B6C9-651AC27400C9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Μου χαμογελάει</a:t>
          </a:r>
        </a:p>
      </dgm:t>
    </dgm:pt>
    <dgm:pt modelId="{9CF8BDBE-3217-4877-B996-C2AA17C8C95C}" type="parTrans" cxnId="{C1B36224-C6F8-4F9D-8452-8D582EE5FFE7}">
      <dgm:prSet/>
      <dgm:spPr/>
      <dgm:t>
        <a:bodyPr/>
        <a:lstStyle/>
        <a:p>
          <a:endParaRPr lang="el-GR"/>
        </a:p>
      </dgm:t>
    </dgm:pt>
    <dgm:pt modelId="{A548064B-049A-4227-8EA9-3CD77B1BC461}" type="sibTrans" cxnId="{C1B36224-C6F8-4F9D-8452-8D582EE5FFE7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44FBBF8B-511A-4950-B4B8-E49359F8174B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Άρα την ενδιαφέρω</a:t>
          </a:r>
        </a:p>
      </dgm:t>
    </dgm:pt>
    <dgm:pt modelId="{4374234B-2AF4-4361-94A2-D4CC0D01E22D}" type="parTrans" cxnId="{C4BF1E07-C1A9-48D4-93C4-57544C9F51B8}">
      <dgm:prSet/>
      <dgm:spPr/>
      <dgm:t>
        <a:bodyPr/>
        <a:lstStyle/>
        <a:p>
          <a:endParaRPr lang="el-GR"/>
        </a:p>
      </dgm:t>
    </dgm:pt>
    <dgm:pt modelId="{5D1D0BF8-17CF-4BC6-BC05-0656339DDEE8}" type="sibTrans" cxnId="{C4BF1E07-C1A9-48D4-93C4-57544C9F51B8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225D5A5C-7198-4234-B51B-E9F4A367D53A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(Η γυναίκα δεν ενδιαφέρεται)</a:t>
          </a:r>
        </a:p>
      </dgm:t>
    </dgm:pt>
    <dgm:pt modelId="{08DD6EE6-DCBC-470D-861B-F1870A4645BD}" type="parTrans" cxnId="{75F5DC0C-CD55-465A-93FF-7C6419C04105}">
      <dgm:prSet/>
      <dgm:spPr/>
      <dgm:t>
        <a:bodyPr/>
        <a:lstStyle/>
        <a:p>
          <a:endParaRPr lang="el-GR"/>
        </a:p>
      </dgm:t>
    </dgm:pt>
    <dgm:pt modelId="{D1465044-6457-469C-B3D1-705A46E4795B}" type="sibTrans" cxnId="{75F5DC0C-CD55-465A-93FF-7C6419C04105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3F08D8B4-3F89-4779-A83B-DF6286E90A69}">
      <dgm:prSet/>
      <dgm:spPr>
        <a:solidFill>
          <a:srgbClr val="002060"/>
        </a:solidFill>
      </dgm:spPr>
      <dgm:t>
        <a:bodyPr/>
        <a:lstStyle/>
        <a:p>
          <a:r>
            <a:rPr lang="el-GR" dirty="0"/>
            <a:t>Ψευδώς θετικό σφάλμα</a:t>
          </a:r>
        </a:p>
      </dgm:t>
    </dgm:pt>
    <dgm:pt modelId="{5DCDAF2C-B32E-4EEA-ABEA-D688998A2098}" type="parTrans" cxnId="{C6DDB76F-C74C-4993-A0FB-6885CC3D7FB1}">
      <dgm:prSet/>
      <dgm:spPr/>
      <dgm:t>
        <a:bodyPr/>
        <a:lstStyle/>
        <a:p>
          <a:endParaRPr lang="el-GR"/>
        </a:p>
      </dgm:t>
    </dgm:pt>
    <dgm:pt modelId="{B839D627-239C-4413-A5AA-260233A19E57}" type="sibTrans" cxnId="{C6DDB76F-C74C-4993-A0FB-6885CC3D7FB1}">
      <dgm:prSet/>
      <dgm:spPr/>
      <dgm:t>
        <a:bodyPr/>
        <a:lstStyle/>
        <a:p>
          <a:endParaRPr lang="el-GR"/>
        </a:p>
      </dgm:t>
    </dgm:pt>
    <dgm:pt modelId="{7DC1DAD5-E3F6-4EBE-9D68-0A22628356CF}" type="pres">
      <dgm:prSet presAssocID="{30184D08-CFB9-45C7-AF02-164F2BCE2BE0}" presName="linearFlow" presStyleCnt="0">
        <dgm:presLayoutVars>
          <dgm:resizeHandles val="exact"/>
        </dgm:presLayoutVars>
      </dgm:prSet>
      <dgm:spPr/>
    </dgm:pt>
    <dgm:pt modelId="{37FD1AC2-AF43-4396-9B11-1BBD158616A5}" type="pres">
      <dgm:prSet presAssocID="{CA734C77-9EA3-4DB4-B6C9-651AC27400C9}" presName="node" presStyleLbl="node1" presStyleIdx="0" presStyleCnt="4">
        <dgm:presLayoutVars>
          <dgm:bulletEnabled val="1"/>
        </dgm:presLayoutVars>
      </dgm:prSet>
      <dgm:spPr/>
    </dgm:pt>
    <dgm:pt modelId="{15713185-2D7E-4339-B281-A75FE811E43B}" type="pres">
      <dgm:prSet presAssocID="{A548064B-049A-4227-8EA9-3CD77B1BC461}" presName="sibTrans" presStyleLbl="sibTrans2D1" presStyleIdx="0" presStyleCnt="3"/>
      <dgm:spPr/>
    </dgm:pt>
    <dgm:pt modelId="{82CCD975-23E2-4181-AEEE-40638D69A85F}" type="pres">
      <dgm:prSet presAssocID="{A548064B-049A-4227-8EA9-3CD77B1BC461}" presName="connectorText" presStyleLbl="sibTrans2D1" presStyleIdx="0" presStyleCnt="3"/>
      <dgm:spPr/>
    </dgm:pt>
    <dgm:pt modelId="{A6B2CABE-625E-48CF-BF99-B1DC7438D147}" type="pres">
      <dgm:prSet presAssocID="{44FBBF8B-511A-4950-B4B8-E49359F8174B}" presName="node" presStyleLbl="node1" presStyleIdx="1" presStyleCnt="4">
        <dgm:presLayoutVars>
          <dgm:bulletEnabled val="1"/>
        </dgm:presLayoutVars>
      </dgm:prSet>
      <dgm:spPr/>
    </dgm:pt>
    <dgm:pt modelId="{D1EB439C-380A-4EB0-9517-64E3C19D7DDB}" type="pres">
      <dgm:prSet presAssocID="{5D1D0BF8-17CF-4BC6-BC05-0656339DDEE8}" presName="sibTrans" presStyleLbl="sibTrans2D1" presStyleIdx="1" presStyleCnt="3"/>
      <dgm:spPr/>
    </dgm:pt>
    <dgm:pt modelId="{2EE79D4C-8E40-4502-956B-85DB5E3EC07A}" type="pres">
      <dgm:prSet presAssocID="{5D1D0BF8-17CF-4BC6-BC05-0656339DDEE8}" presName="connectorText" presStyleLbl="sibTrans2D1" presStyleIdx="1" presStyleCnt="3"/>
      <dgm:spPr/>
    </dgm:pt>
    <dgm:pt modelId="{44D614FE-D9D1-4085-9304-18BFB23BA05C}" type="pres">
      <dgm:prSet presAssocID="{225D5A5C-7198-4234-B51B-E9F4A367D53A}" presName="node" presStyleLbl="node1" presStyleIdx="2" presStyleCnt="4">
        <dgm:presLayoutVars>
          <dgm:bulletEnabled val="1"/>
        </dgm:presLayoutVars>
      </dgm:prSet>
      <dgm:spPr/>
    </dgm:pt>
    <dgm:pt modelId="{573F5AE9-57ED-46C6-BA13-C9FC13160D51}" type="pres">
      <dgm:prSet presAssocID="{D1465044-6457-469C-B3D1-705A46E4795B}" presName="sibTrans" presStyleLbl="sibTrans2D1" presStyleIdx="2" presStyleCnt="3"/>
      <dgm:spPr/>
    </dgm:pt>
    <dgm:pt modelId="{5916C72A-589B-4A3A-9E18-CE8423C2EBC0}" type="pres">
      <dgm:prSet presAssocID="{D1465044-6457-469C-B3D1-705A46E4795B}" presName="connectorText" presStyleLbl="sibTrans2D1" presStyleIdx="2" presStyleCnt="3"/>
      <dgm:spPr/>
    </dgm:pt>
    <dgm:pt modelId="{3554683B-BD08-40F6-AF4A-267F080DB90E}" type="pres">
      <dgm:prSet presAssocID="{3F08D8B4-3F89-4779-A83B-DF6286E90A69}" presName="node" presStyleLbl="node1" presStyleIdx="3" presStyleCnt="4">
        <dgm:presLayoutVars>
          <dgm:bulletEnabled val="1"/>
        </dgm:presLayoutVars>
      </dgm:prSet>
      <dgm:spPr/>
    </dgm:pt>
  </dgm:ptLst>
  <dgm:cxnLst>
    <dgm:cxn modelId="{C4BF1E07-C1A9-48D4-93C4-57544C9F51B8}" srcId="{30184D08-CFB9-45C7-AF02-164F2BCE2BE0}" destId="{44FBBF8B-511A-4950-B4B8-E49359F8174B}" srcOrd="1" destOrd="0" parTransId="{4374234B-2AF4-4361-94A2-D4CC0D01E22D}" sibTransId="{5D1D0BF8-17CF-4BC6-BC05-0656339DDEE8}"/>
    <dgm:cxn modelId="{75F5DC0C-CD55-465A-93FF-7C6419C04105}" srcId="{30184D08-CFB9-45C7-AF02-164F2BCE2BE0}" destId="{225D5A5C-7198-4234-B51B-E9F4A367D53A}" srcOrd="2" destOrd="0" parTransId="{08DD6EE6-DCBC-470D-861B-F1870A4645BD}" sibTransId="{D1465044-6457-469C-B3D1-705A46E4795B}"/>
    <dgm:cxn modelId="{C1B36224-C6F8-4F9D-8452-8D582EE5FFE7}" srcId="{30184D08-CFB9-45C7-AF02-164F2BCE2BE0}" destId="{CA734C77-9EA3-4DB4-B6C9-651AC27400C9}" srcOrd="0" destOrd="0" parTransId="{9CF8BDBE-3217-4877-B996-C2AA17C8C95C}" sibTransId="{A548064B-049A-4227-8EA9-3CD77B1BC461}"/>
    <dgm:cxn modelId="{E9DF4264-9856-4A9F-BCC0-5D518F46259A}" type="presOf" srcId="{5D1D0BF8-17CF-4BC6-BC05-0656339DDEE8}" destId="{2EE79D4C-8E40-4502-956B-85DB5E3EC07A}" srcOrd="1" destOrd="0" presId="urn:microsoft.com/office/officeart/2005/8/layout/process2"/>
    <dgm:cxn modelId="{C6DDB76F-C74C-4993-A0FB-6885CC3D7FB1}" srcId="{30184D08-CFB9-45C7-AF02-164F2BCE2BE0}" destId="{3F08D8B4-3F89-4779-A83B-DF6286E90A69}" srcOrd="3" destOrd="0" parTransId="{5DCDAF2C-B32E-4EEA-ABEA-D688998A2098}" sibTransId="{B839D627-239C-4413-A5AA-260233A19E57}"/>
    <dgm:cxn modelId="{EEE7F257-EC29-4127-BA19-CBE6CC0063EF}" type="presOf" srcId="{CA734C77-9EA3-4DB4-B6C9-651AC27400C9}" destId="{37FD1AC2-AF43-4396-9B11-1BBD158616A5}" srcOrd="0" destOrd="0" presId="urn:microsoft.com/office/officeart/2005/8/layout/process2"/>
    <dgm:cxn modelId="{9D15707D-1CB9-4CBD-9CD8-9C921861A423}" type="presOf" srcId="{D1465044-6457-469C-B3D1-705A46E4795B}" destId="{5916C72A-589B-4A3A-9E18-CE8423C2EBC0}" srcOrd="1" destOrd="0" presId="urn:microsoft.com/office/officeart/2005/8/layout/process2"/>
    <dgm:cxn modelId="{11319684-F529-4558-B975-03146159DECE}" type="presOf" srcId="{30184D08-CFB9-45C7-AF02-164F2BCE2BE0}" destId="{7DC1DAD5-E3F6-4EBE-9D68-0A22628356CF}" srcOrd="0" destOrd="0" presId="urn:microsoft.com/office/officeart/2005/8/layout/process2"/>
    <dgm:cxn modelId="{36667992-56E9-42D7-B38E-D3D7EDEF781D}" type="presOf" srcId="{A548064B-049A-4227-8EA9-3CD77B1BC461}" destId="{15713185-2D7E-4339-B281-A75FE811E43B}" srcOrd="0" destOrd="0" presId="urn:microsoft.com/office/officeart/2005/8/layout/process2"/>
    <dgm:cxn modelId="{855BF0A4-E4D5-4ECC-A4B4-DA97363FA73C}" type="presOf" srcId="{44FBBF8B-511A-4950-B4B8-E49359F8174B}" destId="{A6B2CABE-625E-48CF-BF99-B1DC7438D147}" srcOrd="0" destOrd="0" presId="urn:microsoft.com/office/officeart/2005/8/layout/process2"/>
    <dgm:cxn modelId="{9246FEC0-A0D5-4151-9891-4B6E5650CCDF}" type="presOf" srcId="{3F08D8B4-3F89-4779-A83B-DF6286E90A69}" destId="{3554683B-BD08-40F6-AF4A-267F080DB90E}" srcOrd="0" destOrd="0" presId="urn:microsoft.com/office/officeart/2005/8/layout/process2"/>
    <dgm:cxn modelId="{D624DAD0-8927-4B94-A005-B16CE3B5CC87}" type="presOf" srcId="{A548064B-049A-4227-8EA9-3CD77B1BC461}" destId="{82CCD975-23E2-4181-AEEE-40638D69A85F}" srcOrd="1" destOrd="0" presId="urn:microsoft.com/office/officeart/2005/8/layout/process2"/>
    <dgm:cxn modelId="{393EABEF-B15E-482B-A281-C1883310AF40}" type="presOf" srcId="{225D5A5C-7198-4234-B51B-E9F4A367D53A}" destId="{44D614FE-D9D1-4085-9304-18BFB23BA05C}" srcOrd="0" destOrd="0" presId="urn:microsoft.com/office/officeart/2005/8/layout/process2"/>
    <dgm:cxn modelId="{6CDFD9EF-7DF6-440C-8E3D-E1C494D11E52}" type="presOf" srcId="{D1465044-6457-469C-B3D1-705A46E4795B}" destId="{573F5AE9-57ED-46C6-BA13-C9FC13160D51}" srcOrd="0" destOrd="0" presId="urn:microsoft.com/office/officeart/2005/8/layout/process2"/>
    <dgm:cxn modelId="{F26944F0-6A9E-4BAE-8420-271B573A23D5}" type="presOf" srcId="{5D1D0BF8-17CF-4BC6-BC05-0656339DDEE8}" destId="{D1EB439C-380A-4EB0-9517-64E3C19D7DDB}" srcOrd="0" destOrd="0" presId="urn:microsoft.com/office/officeart/2005/8/layout/process2"/>
    <dgm:cxn modelId="{3F1EFA1B-C1DF-4837-824D-3A8335EA4AD0}" type="presParOf" srcId="{7DC1DAD5-E3F6-4EBE-9D68-0A22628356CF}" destId="{37FD1AC2-AF43-4396-9B11-1BBD158616A5}" srcOrd="0" destOrd="0" presId="urn:microsoft.com/office/officeart/2005/8/layout/process2"/>
    <dgm:cxn modelId="{FF6F8FF5-0CED-453F-9275-9FAF60868869}" type="presParOf" srcId="{7DC1DAD5-E3F6-4EBE-9D68-0A22628356CF}" destId="{15713185-2D7E-4339-B281-A75FE811E43B}" srcOrd="1" destOrd="0" presId="urn:microsoft.com/office/officeart/2005/8/layout/process2"/>
    <dgm:cxn modelId="{00D77686-36B8-4F96-A266-12EAE6A7EA68}" type="presParOf" srcId="{15713185-2D7E-4339-B281-A75FE811E43B}" destId="{82CCD975-23E2-4181-AEEE-40638D69A85F}" srcOrd="0" destOrd="0" presId="urn:microsoft.com/office/officeart/2005/8/layout/process2"/>
    <dgm:cxn modelId="{104B8CA3-70F7-4225-898D-6F63BFE308DC}" type="presParOf" srcId="{7DC1DAD5-E3F6-4EBE-9D68-0A22628356CF}" destId="{A6B2CABE-625E-48CF-BF99-B1DC7438D147}" srcOrd="2" destOrd="0" presId="urn:microsoft.com/office/officeart/2005/8/layout/process2"/>
    <dgm:cxn modelId="{4D3D3FD2-1A04-473C-8306-A85A855152A0}" type="presParOf" srcId="{7DC1DAD5-E3F6-4EBE-9D68-0A22628356CF}" destId="{D1EB439C-380A-4EB0-9517-64E3C19D7DDB}" srcOrd="3" destOrd="0" presId="urn:microsoft.com/office/officeart/2005/8/layout/process2"/>
    <dgm:cxn modelId="{6F95B123-0D9E-4B42-81CA-782BFFDB0944}" type="presParOf" srcId="{D1EB439C-380A-4EB0-9517-64E3C19D7DDB}" destId="{2EE79D4C-8E40-4502-956B-85DB5E3EC07A}" srcOrd="0" destOrd="0" presId="urn:microsoft.com/office/officeart/2005/8/layout/process2"/>
    <dgm:cxn modelId="{935BCCA7-923A-46B4-92B3-62E252F3D444}" type="presParOf" srcId="{7DC1DAD5-E3F6-4EBE-9D68-0A22628356CF}" destId="{44D614FE-D9D1-4085-9304-18BFB23BA05C}" srcOrd="4" destOrd="0" presId="urn:microsoft.com/office/officeart/2005/8/layout/process2"/>
    <dgm:cxn modelId="{D35E9664-53CE-48EC-A5E7-BC3256910C87}" type="presParOf" srcId="{7DC1DAD5-E3F6-4EBE-9D68-0A22628356CF}" destId="{573F5AE9-57ED-46C6-BA13-C9FC13160D51}" srcOrd="5" destOrd="0" presId="urn:microsoft.com/office/officeart/2005/8/layout/process2"/>
    <dgm:cxn modelId="{32F81CE4-779F-4204-993B-EFF09B406C18}" type="presParOf" srcId="{573F5AE9-57ED-46C6-BA13-C9FC13160D51}" destId="{5916C72A-589B-4A3A-9E18-CE8423C2EBC0}" srcOrd="0" destOrd="0" presId="urn:microsoft.com/office/officeart/2005/8/layout/process2"/>
    <dgm:cxn modelId="{88C19961-5834-412B-A290-24EAB0F794DD}" type="presParOf" srcId="{7DC1DAD5-E3F6-4EBE-9D68-0A22628356CF}" destId="{3554683B-BD08-40F6-AF4A-267F080DB90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184D08-CFB9-45C7-AF02-164F2BCE2BE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A734C77-9EA3-4DB4-B6C9-651AC27400C9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Μου χαμογελάει</a:t>
          </a:r>
        </a:p>
      </dgm:t>
    </dgm:pt>
    <dgm:pt modelId="{9CF8BDBE-3217-4877-B996-C2AA17C8C95C}" type="parTrans" cxnId="{C1B36224-C6F8-4F9D-8452-8D582EE5FFE7}">
      <dgm:prSet/>
      <dgm:spPr/>
      <dgm:t>
        <a:bodyPr/>
        <a:lstStyle/>
        <a:p>
          <a:endParaRPr lang="el-GR"/>
        </a:p>
      </dgm:t>
    </dgm:pt>
    <dgm:pt modelId="{A548064B-049A-4227-8EA9-3CD77B1BC461}" type="sibTrans" cxnId="{C1B36224-C6F8-4F9D-8452-8D582EE5FFE7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44FBBF8B-511A-4950-B4B8-E49359F8174B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Είναι απλώς ευγενική</a:t>
          </a:r>
        </a:p>
      </dgm:t>
    </dgm:pt>
    <dgm:pt modelId="{4374234B-2AF4-4361-94A2-D4CC0D01E22D}" type="parTrans" cxnId="{C4BF1E07-C1A9-48D4-93C4-57544C9F51B8}">
      <dgm:prSet/>
      <dgm:spPr/>
      <dgm:t>
        <a:bodyPr/>
        <a:lstStyle/>
        <a:p>
          <a:endParaRPr lang="el-GR"/>
        </a:p>
      </dgm:t>
    </dgm:pt>
    <dgm:pt modelId="{5D1D0BF8-17CF-4BC6-BC05-0656339DDEE8}" type="sibTrans" cxnId="{C4BF1E07-C1A9-48D4-93C4-57544C9F51B8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225D5A5C-7198-4234-B51B-E9F4A367D53A}">
      <dgm:prSet phldrT="[Κείμενο]"/>
      <dgm:spPr>
        <a:solidFill>
          <a:srgbClr val="002060"/>
        </a:solidFill>
      </dgm:spPr>
      <dgm:t>
        <a:bodyPr/>
        <a:lstStyle/>
        <a:p>
          <a:r>
            <a:rPr lang="el-GR" dirty="0"/>
            <a:t>(Η γυναίκα ενδιαφέρεται)</a:t>
          </a:r>
        </a:p>
      </dgm:t>
    </dgm:pt>
    <dgm:pt modelId="{08DD6EE6-DCBC-470D-861B-F1870A4645BD}" type="parTrans" cxnId="{75F5DC0C-CD55-465A-93FF-7C6419C04105}">
      <dgm:prSet/>
      <dgm:spPr/>
      <dgm:t>
        <a:bodyPr/>
        <a:lstStyle/>
        <a:p>
          <a:endParaRPr lang="el-GR"/>
        </a:p>
      </dgm:t>
    </dgm:pt>
    <dgm:pt modelId="{D1465044-6457-469C-B3D1-705A46E4795B}" type="sibTrans" cxnId="{75F5DC0C-CD55-465A-93FF-7C6419C04105}">
      <dgm:prSet/>
      <dgm:spPr>
        <a:solidFill>
          <a:srgbClr val="002060"/>
        </a:solidFill>
      </dgm:spPr>
      <dgm:t>
        <a:bodyPr/>
        <a:lstStyle/>
        <a:p>
          <a:endParaRPr lang="el-GR"/>
        </a:p>
      </dgm:t>
    </dgm:pt>
    <dgm:pt modelId="{3F08D8B4-3F89-4779-A83B-DF6286E90A69}">
      <dgm:prSet/>
      <dgm:spPr>
        <a:solidFill>
          <a:srgbClr val="002060"/>
        </a:solidFill>
      </dgm:spPr>
      <dgm:t>
        <a:bodyPr/>
        <a:lstStyle/>
        <a:p>
          <a:r>
            <a:rPr lang="el-GR" dirty="0"/>
            <a:t>Ψευδώς αρνητικό σφάλμα</a:t>
          </a:r>
        </a:p>
      </dgm:t>
    </dgm:pt>
    <dgm:pt modelId="{5DCDAF2C-B32E-4EEA-ABEA-D688998A2098}" type="parTrans" cxnId="{C6DDB76F-C74C-4993-A0FB-6885CC3D7FB1}">
      <dgm:prSet/>
      <dgm:spPr/>
      <dgm:t>
        <a:bodyPr/>
        <a:lstStyle/>
        <a:p>
          <a:endParaRPr lang="el-GR"/>
        </a:p>
      </dgm:t>
    </dgm:pt>
    <dgm:pt modelId="{B839D627-239C-4413-A5AA-260233A19E57}" type="sibTrans" cxnId="{C6DDB76F-C74C-4993-A0FB-6885CC3D7FB1}">
      <dgm:prSet/>
      <dgm:spPr/>
      <dgm:t>
        <a:bodyPr/>
        <a:lstStyle/>
        <a:p>
          <a:endParaRPr lang="el-GR"/>
        </a:p>
      </dgm:t>
    </dgm:pt>
    <dgm:pt modelId="{7DC1DAD5-E3F6-4EBE-9D68-0A22628356CF}" type="pres">
      <dgm:prSet presAssocID="{30184D08-CFB9-45C7-AF02-164F2BCE2BE0}" presName="linearFlow" presStyleCnt="0">
        <dgm:presLayoutVars>
          <dgm:resizeHandles val="exact"/>
        </dgm:presLayoutVars>
      </dgm:prSet>
      <dgm:spPr/>
    </dgm:pt>
    <dgm:pt modelId="{37FD1AC2-AF43-4396-9B11-1BBD158616A5}" type="pres">
      <dgm:prSet presAssocID="{CA734C77-9EA3-4DB4-B6C9-651AC27400C9}" presName="node" presStyleLbl="node1" presStyleIdx="0" presStyleCnt="4" custLinFactNeighborX="-41" custLinFactNeighborY="-4511">
        <dgm:presLayoutVars>
          <dgm:bulletEnabled val="1"/>
        </dgm:presLayoutVars>
      </dgm:prSet>
      <dgm:spPr/>
    </dgm:pt>
    <dgm:pt modelId="{15713185-2D7E-4339-B281-A75FE811E43B}" type="pres">
      <dgm:prSet presAssocID="{A548064B-049A-4227-8EA9-3CD77B1BC461}" presName="sibTrans" presStyleLbl="sibTrans2D1" presStyleIdx="0" presStyleCnt="3"/>
      <dgm:spPr/>
    </dgm:pt>
    <dgm:pt modelId="{82CCD975-23E2-4181-AEEE-40638D69A85F}" type="pres">
      <dgm:prSet presAssocID="{A548064B-049A-4227-8EA9-3CD77B1BC461}" presName="connectorText" presStyleLbl="sibTrans2D1" presStyleIdx="0" presStyleCnt="3"/>
      <dgm:spPr/>
    </dgm:pt>
    <dgm:pt modelId="{A6B2CABE-625E-48CF-BF99-B1DC7438D147}" type="pres">
      <dgm:prSet presAssocID="{44FBBF8B-511A-4950-B4B8-E49359F8174B}" presName="node" presStyleLbl="node1" presStyleIdx="1" presStyleCnt="4">
        <dgm:presLayoutVars>
          <dgm:bulletEnabled val="1"/>
        </dgm:presLayoutVars>
      </dgm:prSet>
      <dgm:spPr/>
    </dgm:pt>
    <dgm:pt modelId="{D1EB439C-380A-4EB0-9517-64E3C19D7DDB}" type="pres">
      <dgm:prSet presAssocID="{5D1D0BF8-17CF-4BC6-BC05-0656339DDEE8}" presName="sibTrans" presStyleLbl="sibTrans2D1" presStyleIdx="1" presStyleCnt="3"/>
      <dgm:spPr/>
    </dgm:pt>
    <dgm:pt modelId="{2EE79D4C-8E40-4502-956B-85DB5E3EC07A}" type="pres">
      <dgm:prSet presAssocID="{5D1D0BF8-17CF-4BC6-BC05-0656339DDEE8}" presName="connectorText" presStyleLbl="sibTrans2D1" presStyleIdx="1" presStyleCnt="3"/>
      <dgm:spPr/>
    </dgm:pt>
    <dgm:pt modelId="{44D614FE-D9D1-4085-9304-18BFB23BA05C}" type="pres">
      <dgm:prSet presAssocID="{225D5A5C-7198-4234-B51B-E9F4A367D53A}" presName="node" presStyleLbl="node1" presStyleIdx="2" presStyleCnt="4">
        <dgm:presLayoutVars>
          <dgm:bulletEnabled val="1"/>
        </dgm:presLayoutVars>
      </dgm:prSet>
      <dgm:spPr/>
    </dgm:pt>
    <dgm:pt modelId="{573F5AE9-57ED-46C6-BA13-C9FC13160D51}" type="pres">
      <dgm:prSet presAssocID="{D1465044-6457-469C-B3D1-705A46E4795B}" presName="sibTrans" presStyleLbl="sibTrans2D1" presStyleIdx="2" presStyleCnt="3"/>
      <dgm:spPr/>
    </dgm:pt>
    <dgm:pt modelId="{5916C72A-589B-4A3A-9E18-CE8423C2EBC0}" type="pres">
      <dgm:prSet presAssocID="{D1465044-6457-469C-B3D1-705A46E4795B}" presName="connectorText" presStyleLbl="sibTrans2D1" presStyleIdx="2" presStyleCnt="3"/>
      <dgm:spPr/>
    </dgm:pt>
    <dgm:pt modelId="{3554683B-BD08-40F6-AF4A-267F080DB90E}" type="pres">
      <dgm:prSet presAssocID="{3F08D8B4-3F89-4779-A83B-DF6286E90A69}" presName="node" presStyleLbl="node1" presStyleIdx="3" presStyleCnt="4">
        <dgm:presLayoutVars>
          <dgm:bulletEnabled val="1"/>
        </dgm:presLayoutVars>
      </dgm:prSet>
      <dgm:spPr/>
    </dgm:pt>
  </dgm:ptLst>
  <dgm:cxnLst>
    <dgm:cxn modelId="{C4BF1E07-C1A9-48D4-93C4-57544C9F51B8}" srcId="{30184D08-CFB9-45C7-AF02-164F2BCE2BE0}" destId="{44FBBF8B-511A-4950-B4B8-E49359F8174B}" srcOrd="1" destOrd="0" parTransId="{4374234B-2AF4-4361-94A2-D4CC0D01E22D}" sibTransId="{5D1D0BF8-17CF-4BC6-BC05-0656339DDEE8}"/>
    <dgm:cxn modelId="{75F5DC0C-CD55-465A-93FF-7C6419C04105}" srcId="{30184D08-CFB9-45C7-AF02-164F2BCE2BE0}" destId="{225D5A5C-7198-4234-B51B-E9F4A367D53A}" srcOrd="2" destOrd="0" parTransId="{08DD6EE6-DCBC-470D-861B-F1870A4645BD}" sibTransId="{D1465044-6457-469C-B3D1-705A46E4795B}"/>
    <dgm:cxn modelId="{C1B36224-C6F8-4F9D-8452-8D582EE5FFE7}" srcId="{30184D08-CFB9-45C7-AF02-164F2BCE2BE0}" destId="{CA734C77-9EA3-4DB4-B6C9-651AC27400C9}" srcOrd="0" destOrd="0" parTransId="{9CF8BDBE-3217-4877-B996-C2AA17C8C95C}" sibTransId="{A548064B-049A-4227-8EA9-3CD77B1BC461}"/>
    <dgm:cxn modelId="{E9DF4264-9856-4A9F-BCC0-5D518F46259A}" type="presOf" srcId="{5D1D0BF8-17CF-4BC6-BC05-0656339DDEE8}" destId="{2EE79D4C-8E40-4502-956B-85DB5E3EC07A}" srcOrd="1" destOrd="0" presId="urn:microsoft.com/office/officeart/2005/8/layout/process2"/>
    <dgm:cxn modelId="{C6DDB76F-C74C-4993-A0FB-6885CC3D7FB1}" srcId="{30184D08-CFB9-45C7-AF02-164F2BCE2BE0}" destId="{3F08D8B4-3F89-4779-A83B-DF6286E90A69}" srcOrd="3" destOrd="0" parTransId="{5DCDAF2C-B32E-4EEA-ABEA-D688998A2098}" sibTransId="{B839D627-239C-4413-A5AA-260233A19E57}"/>
    <dgm:cxn modelId="{EEE7F257-EC29-4127-BA19-CBE6CC0063EF}" type="presOf" srcId="{CA734C77-9EA3-4DB4-B6C9-651AC27400C9}" destId="{37FD1AC2-AF43-4396-9B11-1BBD158616A5}" srcOrd="0" destOrd="0" presId="urn:microsoft.com/office/officeart/2005/8/layout/process2"/>
    <dgm:cxn modelId="{9D15707D-1CB9-4CBD-9CD8-9C921861A423}" type="presOf" srcId="{D1465044-6457-469C-B3D1-705A46E4795B}" destId="{5916C72A-589B-4A3A-9E18-CE8423C2EBC0}" srcOrd="1" destOrd="0" presId="urn:microsoft.com/office/officeart/2005/8/layout/process2"/>
    <dgm:cxn modelId="{11319684-F529-4558-B975-03146159DECE}" type="presOf" srcId="{30184D08-CFB9-45C7-AF02-164F2BCE2BE0}" destId="{7DC1DAD5-E3F6-4EBE-9D68-0A22628356CF}" srcOrd="0" destOrd="0" presId="urn:microsoft.com/office/officeart/2005/8/layout/process2"/>
    <dgm:cxn modelId="{36667992-56E9-42D7-B38E-D3D7EDEF781D}" type="presOf" srcId="{A548064B-049A-4227-8EA9-3CD77B1BC461}" destId="{15713185-2D7E-4339-B281-A75FE811E43B}" srcOrd="0" destOrd="0" presId="urn:microsoft.com/office/officeart/2005/8/layout/process2"/>
    <dgm:cxn modelId="{855BF0A4-E4D5-4ECC-A4B4-DA97363FA73C}" type="presOf" srcId="{44FBBF8B-511A-4950-B4B8-E49359F8174B}" destId="{A6B2CABE-625E-48CF-BF99-B1DC7438D147}" srcOrd="0" destOrd="0" presId="urn:microsoft.com/office/officeart/2005/8/layout/process2"/>
    <dgm:cxn modelId="{9246FEC0-A0D5-4151-9891-4B6E5650CCDF}" type="presOf" srcId="{3F08D8B4-3F89-4779-A83B-DF6286E90A69}" destId="{3554683B-BD08-40F6-AF4A-267F080DB90E}" srcOrd="0" destOrd="0" presId="urn:microsoft.com/office/officeart/2005/8/layout/process2"/>
    <dgm:cxn modelId="{D624DAD0-8927-4B94-A005-B16CE3B5CC87}" type="presOf" srcId="{A548064B-049A-4227-8EA9-3CD77B1BC461}" destId="{82CCD975-23E2-4181-AEEE-40638D69A85F}" srcOrd="1" destOrd="0" presId="urn:microsoft.com/office/officeart/2005/8/layout/process2"/>
    <dgm:cxn modelId="{393EABEF-B15E-482B-A281-C1883310AF40}" type="presOf" srcId="{225D5A5C-7198-4234-B51B-E9F4A367D53A}" destId="{44D614FE-D9D1-4085-9304-18BFB23BA05C}" srcOrd="0" destOrd="0" presId="urn:microsoft.com/office/officeart/2005/8/layout/process2"/>
    <dgm:cxn modelId="{6CDFD9EF-7DF6-440C-8E3D-E1C494D11E52}" type="presOf" srcId="{D1465044-6457-469C-B3D1-705A46E4795B}" destId="{573F5AE9-57ED-46C6-BA13-C9FC13160D51}" srcOrd="0" destOrd="0" presId="urn:microsoft.com/office/officeart/2005/8/layout/process2"/>
    <dgm:cxn modelId="{F26944F0-6A9E-4BAE-8420-271B573A23D5}" type="presOf" srcId="{5D1D0BF8-17CF-4BC6-BC05-0656339DDEE8}" destId="{D1EB439C-380A-4EB0-9517-64E3C19D7DDB}" srcOrd="0" destOrd="0" presId="urn:microsoft.com/office/officeart/2005/8/layout/process2"/>
    <dgm:cxn modelId="{3F1EFA1B-C1DF-4837-824D-3A8335EA4AD0}" type="presParOf" srcId="{7DC1DAD5-E3F6-4EBE-9D68-0A22628356CF}" destId="{37FD1AC2-AF43-4396-9B11-1BBD158616A5}" srcOrd="0" destOrd="0" presId="urn:microsoft.com/office/officeart/2005/8/layout/process2"/>
    <dgm:cxn modelId="{FF6F8FF5-0CED-453F-9275-9FAF60868869}" type="presParOf" srcId="{7DC1DAD5-E3F6-4EBE-9D68-0A22628356CF}" destId="{15713185-2D7E-4339-B281-A75FE811E43B}" srcOrd="1" destOrd="0" presId="urn:microsoft.com/office/officeart/2005/8/layout/process2"/>
    <dgm:cxn modelId="{00D77686-36B8-4F96-A266-12EAE6A7EA68}" type="presParOf" srcId="{15713185-2D7E-4339-B281-A75FE811E43B}" destId="{82CCD975-23E2-4181-AEEE-40638D69A85F}" srcOrd="0" destOrd="0" presId="urn:microsoft.com/office/officeart/2005/8/layout/process2"/>
    <dgm:cxn modelId="{104B8CA3-70F7-4225-898D-6F63BFE308DC}" type="presParOf" srcId="{7DC1DAD5-E3F6-4EBE-9D68-0A22628356CF}" destId="{A6B2CABE-625E-48CF-BF99-B1DC7438D147}" srcOrd="2" destOrd="0" presId="urn:microsoft.com/office/officeart/2005/8/layout/process2"/>
    <dgm:cxn modelId="{4D3D3FD2-1A04-473C-8306-A85A855152A0}" type="presParOf" srcId="{7DC1DAD5-E3F6-4EBE-9D68-0A22628356CF}" destId="{D1EB439C-380A-4EB0-9517-64E3C19D7DDB}" srcOrd="3" destOrd="0" presId="urn:microsoft.com/office/officeart/2005/8/layout/process2"/>
    <dgm:cxn modelId="{6F95B123-0D9E-4B42-81CA-782BFFDB0944}" type="presParOf" srcId="{D1EB439C-380A-4EB0-9517-64E3C19D7DDB}" destId="{2EE79D4C-8E40-4502-956B-85DB5E3EC07A}" srcOrd="0" destOrd="0" presId="urn:microsoft.com/office/officeart/2005/8/layout/process2"/>
    <dgm:cxn modelId="{935BCCA7-923A-46B4-92B3-62E252F3D444}" type="presParOf" srcId="{7DC1DAD5-E3F6-4EBE-9D68-0A22628356CF}" destId="{44D614FE-D9D1-4085-9304-18BFB23BA05C}" srcOrd="4" destOrd="0" presId="urn:microsoft.com/office/officeart/2005/8/layout/process2"/>
    <dgm:cxn modelId="{D35E9664-53CE-48EC-A5E7-BC3256910C87}" type="presParOf" srcId="{7DC1DAD5-E3F6-4EBE-9D68-0A22628356CF}" destId="{573F5AE9-57ED-46C6-BA13-C9FC13160D51}" srcOrd="5" destOrd="0" presId="urn:microsoft.com/office/officeart/2005/8/layout/process2"/>
    <dgm:cxn modelId="{32F81CE4-779F-4204-993B-EFF09B406C18}" type="presParOf" srcId="{573F5AE9-57ED-46C6-BA13-C9FC13160D51}" destId="{5916C72A-589B-4A3A-9E18-CE8423C2EBC0}" srcOrd="0" destOrd="0" presId="urn:microsoft.com/office/officeart/2005/8/layout/process2"/>
    <dgm:cxn modelId="{88C19961-5834-412B-A290-24EAB0F794DD}" type="presParOf" srcId="{7DC1DAD5-E3F6-4EBE-9D68-0A22628356CF}" destId="{3554683B-BD08-40F6-AF4A-267F080DB90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1AC2-AF43-4396-9B11-1BBD158616A5}">
      <dsp:nvSpPr>
        <dsp:cNvPr id="0" name=""/>
        <dsp:cNvSpPr/>
      </dsp:nvSpPr>
      <dsp:spPr>
        <a:xfrm>
          <a:off x="2496899" y="3466"/>
          <a:ext cx="2321401" cy="1289667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Μου χαμογελάει</a:t>
          </a:r>
        </a:p>
      </dsp:txBody>
      <dsp:txXfrm>
        <a:off x="2534672" y="41239"/>
        <a:ext cx="2245855" cy="1214121"/>
      </dsp:txXfrm>
    </dsp:sp>
    <dsp:sp modelId="{15713185-2D7E-4339-B281-A75FE811E43B}">
      <dsp:nvSpPr>
        <dsp:cNvPr id="0" name=""/>
        <dsp:cNvSpPr/>
      </dsp:nvSpPr>
      <dsp:spPr>
        <a:xfrm rot="5400000">
          <a:off x="3415787" y="1325375"/>
          <a:ext cx="483625" cy="58035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100" kern="1200"/>
        </a:p>
      </dsp:txBody>
      <dsp:txXfrm rot="-5400000">
        <a:off x="3483495" y="1373738"/>
        <a:ext cx="348210" cy="338538"/>
      </dsp:txXfrm>
    </dsp:sp>
    <dsp:sp modelId="{A6B2CABE-625E-48CF-BF99-B1DC7438D147}">
      <dsp:nvSpPr>
        <dsp:cNvPr id="0" name=""/>
        <dsp:cNvSpPr/>
      </dsp:nvSpPr>
      <dsp:spPr>
        <a:xfrm>
          <a:off x="2496899" y="1937967"/>
          <a:ext cx="2321401" cy="1289667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Άρα την ενδιαφέρω</a:t>
          </a:r>
        </a:p>
      </dsp:txBody>
      <dsp:txXfrm>
        <a:off x="2534672" y="1975740"/>
        <a:ext cx="2245855" cy="1214121"/>
      </dsp:txXfrm>
    </dsp:sp>
    <dsp:sp modelId="{D1EB439C-380A-4EB0-9517-64E3C19D7DDB}">
      <dsp:nvSpPr>
        <dsp:cNvPr id="0" name=""/>
        <dsp:cNvSpPr/>
      </dsp:nvSpPr>
      <dsp:spPr>
        <a:xfrm rot="5400000">
          <a:off x="3415787" y="3259876"/>
          <a:ext cx="483625" cy="58035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100" kern="1200"/>
        </a:p>
      </dsp:txBody>
      <dsp:txXfrm rot="-5400000">
        <a:off x="3483495" y="3308239"/>
        <a:ext cx="348210" cy="338538"/>
      </dsp:txXfrm>
    </dsp:sp>
    <dsp:sp modelId="{44D614FE-D9D1-4085-9304-18BFB23BA05C}">
      <dsp:nvSpPr>
        <dsp:cNvPr id="0" name=""/>
        <dsp:cNvSpPr/>
      </dsp:nvSpPr>
      <dsp:spPr>
        <a:xfrm>
          <a:off x="2496899" y="3872468"/>
          <a:ext cx="2321401" cy="1289667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(Η γυναίκα δεν ενδιαφέρεται)</a:t>
          </a:r>
        </a:p>
      </dsp:txBody>
      <dsp:txXfrm>
        <a:off x="2534672" y="3910241"/>
        <a:ext cx="2245855" cy="1214121"/>
      </dsp:txXfrm>
    </dsp:sp>
    <dsp:sp modelId="{573F5AE9-57ED-46C6-BA13-C9FC13160D51}">
      <dsp:nvSpPr>
        <dsp:cNvPr id="0" name=""/>
        <dsp:cNvSpPr/>
      </dsp:nvSpPr>
      <dsp:spPr>
        <a:xfrm rot="5400000">
          <a:off x="3415787" y="5194377"/>
          <a:ext cx="483625" cy="580350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100" kern="1200"/>
        </a:p>
      </dsp:txBody>
      <dsp:txXfrm rot="-5400000">
        <a:off x="3483495" y="5242740"/>
        <a:ext cx="348210" cy="338538"/>
      </dsp:txXfrm>
    </dsp:sp>
    <dsp:sp modelId="{3554683B-BD08-40F6-AF4A-267F080DB90E}">
      <dsp:nvSpPr>
        <dsp:cNvPr id="0" name=""/>
        <dsp:cNvSpPr/>
      </dsp:nvSpPr>
      <dsp:spPr>
        <a:xfrm>
          <a:off x="2496899" y="5806969"/>
          <a:ext cx="2321401" cy="1289667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Ψευδώς θετικό σφάλμα</a:t>
          </a:r>
        </a:p>
      </dsp:txBody>
      <dsp:txXfrm>
        <a:off x="2534672" y="5844742"/>
        <a:ext cx="2245855" cy="1214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D1AC2-AF43-4396-9B11-1BBD158616A5}">
      <dsp:nvSpPr>
        <dsp:cNvPr id="0" name=""/>
        <dsp:cNvSpPr/>
      </dsp:nvSpPr>
      <dsp:spPr>
        <a:xfrm>
          <a:off x="2286009" y="0"/>
          <a:ext cx="2262724" cy="125706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Μου χαμογελάει</a:t>
          </a:r>
        </a:p>
      </dsp:txBody>
      <dsp:txXfrm>
        <a:off x="2322827" y="36818"/>
        <a:ext cx="2189088" cy="1183433"/>
      </dsp:txXfrm>
    </dsp:sp>
    <dsp:sp modelId="{15713185-2D7E-4339-B281-A75FE811E43B}">
      <dsp:nvSpPr>
        <dsp:cNvPr id="0" name=""/>
        <dsp:cNvSpPr/>
      </dsp:nvSpPr>
      <dsp:spPr>
        <a:xfrm rot="5398312">
          <a:off x="3180867" y="1290185"/>
          <a:ext cx="473935" cy="5656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kern="1200"/>
        </a:p>
      </dsp:txBody>
      <dsp:txXfrm rot="-5400000">
        <a:off x="3248095" y="1336058"/>
        <a:ext cx="339409" cy="331755"/>
      </dsp:txXfrm>
    </dsp:sp>
    <dsp:sp modelId="{A6B2CABE-625E-48CF-BF99-B1DC7438D147}">
      <dsp:nvSpPr>
        <dsp:cNvPr id="0" name=""/>
        <dsp:cNvSpPr/>
      </dsp:nvSpPr>
      <dsp:spPr>
        <a:xfrm>
          <a:off x="2286936" y="1888983"/>
          <a:ext cx="2262724" cy="125706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Είναι απλώς ευγενική</a:t>
          </a:r>
        </a:p>
      </dsp:txBody>
      <dsp:txXfrm>
        <a:off x="2323754" y="1925801"/>
        <a:ext cx="2189088" cy="1183433"/>
      </dsp:txXfrm>
    </dsp:sp>
    <dsp:sp modelId="{D1EB439C-380A-4EB0-9517-64E3C19D7DDB}">
      <dsp:nvSpPr>
        <dsp:cNvPr id="0" name=""/>
        <dsp:cNvSpPr/>
      </dsp:nvSpPr>
      <dsp:spPr>
        <a:xfrm rot="5400000">
          <a:off x="3182598" y="3177478"/>
          <a:ext cx="471400" cy="5656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kern="1200"/>
        </a:p>
      </dsp:txBody>
      <dsp:txXfrm rot="-5400000">
        <a:off x="3248594" y="3224618"/>
        <a:ext cx="339409" cy="329980"/>
      </dsp:txXfrm>
    </dsp:sp>
    <dsp:sp modelId="{44D614FE-D9D1-4085-9304-18BFB23BA05C}">
      <dsp:nvSpPr>
        <dsp:cNvPr id="0" name=""/>
        <dsp:cNvSpPr/>
      </dsp:nvSpPr>
      <dsp:spPr>
        <a:xfrm>
          <a:off x="2286936" y="3774586"/>
          <a:ext cx="2262724" cy="125706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(Η γυναίκα ενδιαφέρεται)</a:t>
          </a:r>
        </a:p>
      </dsp:txBody>
      <dsp:txXfrm>
        <a:off x="2323754" y="3811404"/>
        <a:ext cx="2189088" cy="1183433"/>
      </dsp:txXfrm>
    </dsp:sp>
    <dsp:sp modelId="{573F5AE9-57ED-46C6-BA13-C9FC13160D51}">
      <dsp:nvSpPr>
        <dsp:cNvPr id="0" name=""/>
        <dsp:cNvSpPr/>
      </dsp:nvSpPr>
      <dsp:spPr>
        <a:xfrm rot="5400000">
          <a:off x="3182598" y="5063082"/>
          <a:ext cx="471400" cy="5656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kern="1200"/>
        </a:p>
      </dsp:txBody>
      <dsp:txXfrm rot="-5400000">
        <a:off x="3248594" y="5110222"/>
        <a:ext cx="339409" cy="329980"/>
      </dsp:txXfrm>
    </dsp:sp>
    <dsp:sp modelId="{3554683B-BD08-40F6-AF4A-267F080DB90E}">
      <dsp:nvSpPr>
        <dsp:cNvPr id="0" name=""/>
        <dsp:cNvSpPr/>
      </dsp:nvSpPr>
      <dsp:spPr>
        <a:xfrm>
          <a:off x="2286936" y="5660190"/>
          <a:ext cx="2262724" cy="1257069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Ψευδώς αρνητικό σφάλμα</a:t>
          </a:r>
        </a:p>
      </dsp:txBody>
      <dsp:txXfrm>
        <a:off x="2323754" y="5697008"/>
        <a:ext cx="2189088" cy="1183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398B1-ECFE-4852-A598-BE1ABBB675E7}" type="datetimeFigureOut">
              <a:rPr lang="el-GR" smtClean="0"/>
              <a:t>23/5/2025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9DDE3-76F8-4607-8886-7028C22A75D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465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42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9DDE3-76F8-4607-8886-7028C22A75D3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277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8.sv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3335" y="3928538"/>
            <a:ext cx="10624665" cy="6548962"/>
          </a:xfrm>
          <a:custGeom>
            <a:avLst/>
            <a:gdLst/>
            <a:ahLst/>
            <a:cxnLst/>
            <a:rect l="l" t="t" r="r" b="b"/>
            <a:pathLst>
              <a:path w="10624665" h="8924718">
                <a:moveTo>
                  <a:pt x="0" y="0"/>
                </a:moveTo>
                <a:lnTo>
                  <a:pt x="10624665" y="0"/>
                </a:lnTo>
                <a:lnTo>
                  <a:pt x="10624665" y="8924718"/>
                </a:lnTo>
                <a:lnTo>
                  <a:pt x="0" y="892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172086">
            <a:off x="613577" y="3116682"/>
            <a:ext cx="1545389" cy="2081408"/>
          </a:xfrm>
          <a:custGeom>
            <a:avLst/>
            <a:gdLst/>
            <a:ahLst/>
            <a:cxnLst/>
            <a:rect l="l" t="t" r="r" b="b"/>
            <a:pathLst>
              <a:path w="1806889" h="2528725">
                <a:moveTo>
                  <a:pt x="0" y="0"/>
                </a:moveTo>
                <a:lnTo>
                  <a:pt x="1806889" y="0"/>
                </a:lnTo>
                <a:lnTo>
                  <a:pt x="1806889" y="2528725"/>
                </a:lnTo>
                <a:lnTo>
                  <a:pt x="0" y="2528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958938">
            <a:off x="1820794" y="2898932"/>
            <a:ext cx="1446340" cy="1710262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2633757" y="3547976"/>
            <a:ext cx="1681755" cy="1551151"/>
          </a:xfrm>
          <a:custGeom>
            <a:avLst/>
            <a:gdLst/>
            <a:ahLst/>
            <a:cxnLst/>
            <a:rect l="l" t="t" r="r" b="b"/>
            <a:pathLst>
              <a:path w="1926666" h="1960983">
                <a:moveTo>
                  <a:pt x="0" y="0"/>
                </a:moveTo>
                <a:lnTo>
                  <a:pt x="1926666" y="0"/>
                </a:lnTo>
                <a:lnTo>
                  <a:pt x="1926666" y="1960983"/>
                </a:lnTo>
                <a:lnTo>
                  <a:pt x="0" y="1960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2537187" y="8725395"/>
            <a:ext cx="2732514" cy="952500"/>
          </a:xfrm>
          <a:custGeom>
            <a:avLst/>
            <a:gdLst/>
            <a:ahLst/>
            <a:cxnLst/>
            <a:rect l="l" t="t" r="r" b="b"/>
            <a:pathLst>
              <a:path w="3875411" h="1225314">
                <a:moveTo>
                  <a:pt x="0" y="0"/>
                </a:moveTo>
                <a:lnTo>
                  <a:pt x="3875412" y="0"/>
                </a:lnTo>
                <a:lnTo>
                  <a:pt x="3875412" y="1225314"/>
                </a:lnTo>
                <a:lnTo>
                  <a:pt x="0" y="12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7" name="TextBox 7"/>
          <p:cNvSpPr txBox="1"/>
          <p:nvPr/>
        </p:nvSpPr>
        <p:spPr>
          <a:xfrm>
            <a:off x="745726" y="-3663"/>
            <a:ext cx="16796548" cy="280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ΣΕΞΟΥΑΛΙΚΗ ΥΓΕΙΑ: 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ΜΙΑ ΠΡΟΚΛΗΣΗ ΓΙΑ ΤΟΥΣ ΝΕΟΥΣ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63100" y="3067881"/>
            <a:ext cx="13961799" cy="86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7"/>
              </a:lnSpc>
              <a:spcBef>
                <a:spcPct val="0"/>
              </a:spcBef>
            </a:pPr>
            <a:r>
              <a:rPr lang="en-US" sz="2490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ΜΗΤΡΟΠΟΛΙΤΙΚΟ ΚΟΛΛΕΓΙΟ</a:t>
            </a:r>
          </a:p>
          <a:p>
            <a:pPr algn="ctr">
              <a:lnSpc>
                <a:spcPts val="3487"/>
              </a:lnSpc>
              <a:spcBef>
                <a:spcPct val="0"/>
              </a:spcBef>
            </a:pPr>
            <a:r>
              <a:rPr lang="en-US" sz="2490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ΠΑΡΑΣΚΕΥΗ 23 ΜΑΪΟΥ 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6111" y="5511743"/>
            <a:ext cx="6834666" cy="2868799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DR. ΘΑΝΟΣ Ε. ΑΣΚΗΤΗΣ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ΨΥΧΙΑΤΡΟΣ-ΣΕΞΟΛΟΓΟΣ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ΚΑΘΗΓΗΤΗΣ ΨΥΧΙΑΤΡΙΚΗΣ EUC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ΠΡΟΕΔΡΟΣ ΙΝΣΤΙΤΟΥΤΟΥ 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ΨΥΧΙΚΗΣ ΚΑΙ ΣΕΞΟΥΑΛΙΚΗΣ ΥΓΕΙΑΣ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ΑΝΤΙΠΕΡΙΦΕΡΕΙΑΡΧΗΣ ΥΓΕΙΑΣ</a:t>
            </a:r>
          </a:p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n-US" sz="2637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ΜΕΛΟΣ ΕΨΕ, APA/USA, ISSM/ESSM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48708" y="2441770"/>
            <a:ext cx="7639292" cy="7845230"/>
          </a:xfrm>
          <a:custGeom>
            <a:avLst/>
            <a:gdLst/>
            <a:ahLst/>
            <a:cxnLst/>
            <a:rect l="l" t="t" r="r" b="b"/>
            <a:pathLst>
              <a:path w="7639292" h="7845230">
                <a:moveTo>
                  <a:pt x="0" y="0"/>
                </a:moveTo>
                <a:lnTo>
                  <a:pt x="7639292" y="0"/>
                </a:lnTo>
                <a:lnTo>
                  <a:pt x="7639292" y="7845230"/>
                </a:lnTo>
                <a:lnTo>
                  <a:pt x="0" y="7845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5774769" y="236731"/>
            <a:ext cx="6738461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25-30 ετών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331692"/>
            <a:ext cx="7239834" cy="629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l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Προσωπική ζωή</a:t>
            </a:r>
          </a:p>
          <a:p>
            <a:pPr marL="1295400" lvl="1" indent="-647700" algn="l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Ωρίμανση</a:t>
            </a:r>
          </a:p>
          <a:p>
            <a:pPr marL="1295400" lvl="1" indent="-647700" algn="l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Αυτονομία</a:t>
            </a:r>
          </a:p>
          <a:p>
            <a:pPr marL="1295400" lvl="1" indent="-647700" algn="l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Ρομαντισμός</a:t>
            </a:r>
          </a:p>
          <a:p>
            <a:pPr marL="1295400" lvl="1" indent="-647700" algn="l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Δέσμευση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7414B-9AA0-B63D-66BF-E06277517B17}"/>
              </a:ext>
            </a:extLst>
          </p:cNvPr>
          <p:cNvSpPr txBox="1"/>
          <p:nvPr/>
        </p:nvSpPr>
        <p:spPr>
          <a:xfrm>
            <a:off x="-1504707" y="9611687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936938" cy="4114800"/>
          </a:xfrm>
          <a:custGeom>
            <a:avLst/>
            <a:gdLst/>
            <a:ahLst/>
            <a:cxnLst/>
            <a:rect l="l" t="t" r="r" b="b"/>
            <a:pathLst>
              <a:path w="2936938" h="4114800">
                <a:moveTo>
                  <a:pt x="0" y="0"/>
                </a:moveTo>
                <a:lnTo>
                  <a:pt x="2936938" y="0"/>
                </a:lnTo>
                <a:lnTo>
                  <a:pt x="2936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4677005" y="6172200"/>
            <a:ext cx="3672459" cy="4114800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685798" y="3384332"/>
            <a:ext cx="16916400" cy="365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274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5274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Ν</a:t>
            </a:r>
            <a:r>
              <a:rPr lang="en-US" sz="5274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οερές</a:t>
            </a:r>
            <a:r>
              <a:rPr lang="en-US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274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εικόνες</a:t>
            </a:r>
            <a:r>
              <a:rPr lang="en-US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που π</a:t>
            </a:r>
            <a:r>
              <a:rPr lang="en-US" sz="5274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ροκ</a:t>
            </a:r>
            <a:r>
              <a:rPr lang="en-US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αλούν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σεξουαλική διέγερση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l-GR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με διάθεση για οργασμό</a:t>
            </a:r>
            <a:r>
              <a:rPr lang="en-US" sz="5274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24796" y="8747501"/>
            <a:ext cx="10638405" cy="628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Döring, N., Schmitt, D.P. (2024). Sexual Fantasies. In: Shackelford, T.K. (eds)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Encyclopedia of Sexual Psychology and Behavior. Springer.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10995" y="517900"/>
            <a:ext cx="11066009" cy="101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7"/>
              </a:lnSpc>
              <a:spcBef>
                <a:spcPct val="0"/>
              </a:spcBef>
            </a:pPr>
            <a:r>
              <a:rPr lang="en-US" sz="6598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ΣΕΞΟΥΑΛΙΚΕΣ ΦΑΝΤΑΣΙΩΣΕΙΣ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42" y="5323158"/>
            <a:ext cx="11521280" cy="5699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7" y="374787"/>
            <a:ext cx="18026746" cy="1046432"/>
          </a:xfrm>
          <a:prstGeom prst="rect">
            <a:avLst/>
          </a:prstGeom>
          <a:noFill/>
        </p:spPr>
        <p:txBody>
          <a:bodyPr wrap="square" lIns="182873" tIns="91436" rIns="182873" bIns="91436" rtlCol="0">
            <a:spAutoFit/>
          </a:bodyPr>
          <a:lstStyle/>
          <a:p>
            <a:pPr algn="ctr" defTabSz="1828665">
              <a:defRPr/>
            </a:pPr>
            <a:r>
              <a:rPr lang="el-GR" sz="5600" b="1" kern="0" dirty="0">
                <a:latin typeface="Comfortaa" panose="020B0604020202020204" charset="0"/>
                <a:cs typeface="Calibri" panose="020F0502020204030204" pitchFamily="34" charset="0"/>
                <a:sym typeface="Arial"/>
              </a:rPr>
              <a:t>Η ανθρώπινη σεξουαλικότητα</a:t>
            </a:r>
            <a:endParaRPr lang="en-US" sz="5600" b="1" kern="0" dirty="0">
              <a:latin typeface="Comfortaa" panose="020B060402020202020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Έλλειψη 10"/>
          <p:cNvSpPr/>
          <p:nvPr/>
        </p:nvSpPr>
        <p:spPr>
          <a:xfrm>
            <a:off x="609600" y="2114088"/>
            <a:ext cx="4741762" cy="4065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65">
              <a:defRPr/>
            </a:pPr>
            <a:r>
              <a:rPr lang="el-GR" sz="3600" b="1" dirty="0">
                <a:solidFill>
                  <a:srgbClr val="FFFFFF"/>
                </a:solidFill>
                <a:latin typeface="Arial"/>
              </a:rPr>
              <a:t>ΤΑΥΤΟΤΗΤΑ ΤΟΥ ΦΥΛΟΥ</a:t>
            </a:r>
          </a:p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Έλλειψη 11"/>
          <p:cNvSpPr/>
          <p:nvPr/>
        </p:nvSpPr>
        <p:spPr>
          <a:xfrm>
            <a:off x="5636583" y="2114088"/>
            <a:ext cx="6966857" cy="392847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  <a:p>
            <a:pPr algn="ctr" defTabSz="1828665">
              <a:defRPr/>
            </a:pPr>
            <a:endParaRPr lang="el-GR" sz="3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Έλλειψη 12"/>
          <p:cNvSpPr/>
          <p:nvPr/>
        </p:nvSpPr>
        <p:spPr>
          <a:xfrm>
            <a:off x="12632670" y="1954660"/>
            <a:ext cx="5045730" cy="4224474"/>
          </a:xfrm>
          <a:prstGeom prst="ellipse">
            <a:avLst/>
          </a:prstGeom>
          <a:solidFill>
            <a:srgbClr val="CF0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65">
              <a:defRPr/>
            </a:pPr>
            <a:r>
              <a:rPr lang="el-G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ΣΕΞΟΥΑΛΙΚΗ ΣΥΜΠΕΡΙΦΟΡΑ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FA149-FC19-4D9B-85E1-8EDCB4A65298}"/>
              </a:ext>
            </a:extLst>
          </p:cNvPr>
          <p:cNvSpPr txBox="1"/>
          <p:nvPr/>
        </p:nvSpPr>
        <p:spPr>
          <a:xfrm>
            <a:off x="1290725" y="3850738"/>
            <a:ext cx="29804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l-G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Βιολογικό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l-G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Ψυχολογικό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l-G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Κοινωνικό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FE195DE-CB3F-295D-9B15-0FEEF012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1999" y="9025032"/>
            <a:ext cx="2313008" cy="887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E4A47-9F92-CDEA-DB41-67128A6148E2}"/>
              </a:ext>
            </a:extLst>
          </p:cNvPr>
          <p:cNvSpPr txBox="1"/>
          <p:nvPr/>
        </p:nvSpPr>
        <p:spPr>
          <a:xfrm>
            <a:off x="6614804" y="2293474"/>
            <a:ext cx="50583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665">
              <a:defRPr/>
            </a:pPr>
            <a:r>
              <a:rPr lang="el-GR" sz="3600" b="1" dirty="0">
                <a:solidFill>
                  <a:srgbClr val="FFFFFF"/>
                </a:solidFill>
                <a:latin typeface="Arial"/>
              </a:rPr>
              <a:t>ΣΕΞΟΥΑΛΙΚΟΣ </a:t>
            </a:r>
            <a:br>
              <a:rPr lang="el-GR" sz="3600" b="1" dirty="0">
                <a:solidFill>
                  <a:srgbClr val="FFFFFF"/>
                </a:solidFill>
                <a:latin typeface="Arial"/>
              </a:rPr>
            </a:br>
            <a:r>
              <a:rPr lang="el-GR" sz="3600" b="1" dirty="0">
                <a:solidFill>
                  <a:srgbClr val="FFFFFF"/>
                </a:solidFill>
                <a:latin typeface="Arial"/>
              </a:rPr>
              <a:t>ΠΡΟΣΑΝΑΤΟΛΙΣΜΟΣ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47D88-2D22-ED82-EE45-58B5E2A329F6}"/>
              </a:ext>
            </a:extLst>
          </p:cNvPr>
          <p:cNvSpPr txBox="1"/>
          <p:nvPr/>
        </p:nvSpPr>
        <p:spPr>
          <a:xfrm>
            <a:off x="7543799" y="3441761"/>
            <a:ext cx="320040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8286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b="1" dirty="0">
                <a:solidFill>
                  <a:srgbClr val="FFFFFF"/>
                </a:solidFill>
              </a:rPr>
              <a:t>Ετεροφυλοφιλία</a:t>
            </a:r>
          </a:p>
          <a:p>
            <a:pPr marL="571500" indent="-571500" defTabSz="18286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b="1" dirty="0">
                <a:solidFill>
                  <a:srgbClr val="FFFFFF"/>
                </a:solidFill>
              </a:rPr>
              <a:t>Ομοφυλοφιλία</a:t>
            </a:r>
          </a:p>
          <a:p>
            <a:pPr marL="571500" indent="-571500" defTabSz="18286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b="1" dirty="0" err="1">
                <a:solidFill>
                  <a:srgbClr val="FFFFFF"/>
                </a:solidFill>
              </a:rPr>
              <a:t>Αμφιφυλοφιλία</a:t>
            </a:r>
            <a:endParaRPr lang="el-GR" sz="2000" b="1" dirty="0">
              <a:solidFill>
                <a:srgbClr val="FFFFFF"/>
              </a:solidFill>
            </a:endParaRPr>
          </a:p>
          <a:p>
            <a:pPr marL="571500" indent="-571500" defTabSz="18286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b="1" dirty="0" err="1">
                <a:solidFill>
                  <a:srgbClr val="FFFFFF"/>
                </a:solidFill>
              </a:rPr>
              <a:t>Πανσεξουαλικότητα</a:t>
            </a:r>
            <a:endParaRPr lang="el-GR" sz="2000" b="1" dirty="0">
              <a:solidFill>
                <a:srgbClr val="FFFFFF"/>
              </a:solidFill>
            </a:endParaRPr>
          </a:p>
          <a:p>
            <a:pPr marL="571500" indent="-571500" defTabSz="182866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000" b="1" dirty="0">
                <a:solidFill>
                  <a:srgbClr val="FFFFFF"/>
                </a:solidFill>
              </a:rPr>
              <a:t>Ασεξουαλικότητα</a:t>
            </a:r>
          </a:p>
        </p:txBody>
      </p:sp>
    </p:spTree>
    <p:extLst>
      <p:ext uri="{BB962C8B-B14F-4D97-AF65-F5344CB8AC3E}">
        <p14:creationId xmlns:p14="http://schemas.microsoft.com/office/powerpoint/2010/main" val="209777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2173" y="3758961"/>
            <a:ext cx="8585827" cy="6203260"/>
          </a:xfrm>
          <a:custGeom>
            <a:avLst/>
            <a:gdLst/>
            <a:ahLst/>
            <a:cxnLst/>
            <a:rect l="l" t="t" r="r" b="b"/>
            <a:pathLst>
              <a:path w="8585827" h="6203260">
                <a:moveTo>
                  <a:pt x="0" y="0"/>
                </a:moveTo>
                <a:lnTo>
                  <a:pt x="8585827" y="0"/>
                </a:lnTo>
                <a:lnTo>
                  <a:pt x="8585827" y="6203260"/>
                </a:lnTo>
                <a:lnTo>
                  <a:pt x="0" y="6203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541204" y="541434"/>
            <a:ext cx="16060996" cy="120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Νέες</a:t>
            </a:r>
            <a:r>
              <a:rPr lang="en-US" sz="6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κατα</a:t>
            </a:r>
            <a:r>
              <a:rPr lang="en-US" sz="6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σκευές</a:t>
            </a:r>
            <a:r>
              <a:rPr lang="en-US" sz="6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κοινωνικού</a:t>
            </a:r>
            <a:r>
              <a:rPr lang="en-US" sz="6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φύλου</a:t>
            </a:r>
            <a:endParaRPr lang="en-US" sz="6999" b="1" dirty="0">
              <a:solidFill>
                <a:srgbClr val="00000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1898789"/>
            <a:ext cx="10433583" cy="790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Μη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- </a:t>
            </a: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δυ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αδικό φύλο (Non-binary)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Άφυλο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(Agender)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Ρευστό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φύλο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(Gender fluid)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Δι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πλό φύλο (Bigender) 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Τρ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ανς (Transgender)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Intersex (</a:t>
            </a:r>
            <a:r>
              <a:rPr lang="en-US" sz="46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Δι</a:t>
            </a: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αφυλικά άτομα)</a:t>
            </a:r>
          </a:p>
          <a:p>
            <a:pPr marL="993209" lvl="1" indent="-496605" algn="just">
              <a:lnSpc>
                <a:spcPts val="9016"/>
              </a:lnSpc>
              <a:buFont typeface="Arial"/>
              <a:buChar char="•"/>
            </a:pPr>
            <a:r>
              <a:rPr lang="en-US" sz="46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Queer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0AB76A4-A74C-9856-B3DA-51D993D88EE6}"/>
              </a:ext>
            </a:extLst>
          </p:cNvPr>
          <p:cNvSpPr txBox="1"/>
          <p:nvPr/>
        </p:nvSpPr>
        <p:spPr>
          <a:xfrm>
            <a:off x="7893099" y="9400525"/>
            <a:ext cx="2501801" cy="35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055816"/>
            <a:ext cx="18288000" cy="7067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  <a:spcBef>
                <a:spcPct val="0"/>
              </a:spcBef>
            </a:pPr>
            <a:endParaRPr dirty="0"/>
          </a:p>
          <a:p>
            <a:pPr marL="1038770" lvl="1" indent="-519385" algn="ctr">
              <a:lnSpc>
                <a:spcPts val="7217"/>
              </a:lnSpc>
              <a:buFont typeface="Arial"/>
              <a:buChar char="•"/>
            </a:pP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Εκ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παίδευση για σώμα, φύλο και σχέσεις</a:t>
            </a:r>
          </a:p>
          <a:p>
            <a:pPr marL="1038770" lvl="1" indent="-519385" algn="ctr">
              <a:lnSpc>
                <a:spcPts val="7217"/>
              </a:lnSpc>
              <a:buFont typeface="Arial"/>
              <a:buChar char="•"/>
            </a:pP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Συναίνεση και </a:t>
            </a: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βασμός</a:t>
            </a:r>
          </a:p>
          <a:p>
            <a:pPr marL="1038770" lvl="1" indent="-519385" algn="ctr">
              <a:lnSpc>
                <a:spcPts val="7217"/>
              </a:lnSpc>
              <a:buFont typeface="Arial"/>
              <a:buChar char="•"/>
            </a:pP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Αντισύλληψη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και π</a:t>
            </a: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ρόληψη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ΣΜΝ</a:t>
            </a:r>
          </a:p>
          <a:p>
            <a:pPr marL="1038770" lvl="1" indent="-519385" algn="ctr">
              <a:lnSpc>
                <a:spcPts val="7217"/>
              </a:lnSpc>
              <a:buFont typeface="Arial"/>
              <a:buChar char="•"/>
            </a:pP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αλική ταυτότητα</a:t>
            </a:r>
          </a:p>
          <a:p>
            <a:pPr marL="1038770" lvl="1" indent="-519385" algn="ctr">
              <a:lnSpc>
                <a:spcPts val="7217"/>
              </a:lnSpc>
              <a:buFont typeface="Arial"/>
              <a:buChar char="•"/>
            </a:pP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Προστ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ασία από κακοποίηση</a:t>
            </a:r>
          </a:p>
          <a:p>
            <a:pPr algn="ctr">
              <a:lnSpc>
                <a:spcPts val="7217"/>
              </a:lnSpc>
            </a:pPr>
            <a:endParaRPr lang="en-US" sz="4811" b="1" spc="163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algn="ctr">
              <a:lnSpc>
                <a:spcPts val="7217"/>
              </a:lnSpc>
            </a:pP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Στόχος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: </a:t>
            </a:r>
            <a:r>
              <a:rPr lang="en-US" sz="4811" b="1" spc="163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υγεί</a:t>
            </a:r>
            <a:r>
              <a:rPr lang="en-US" sz="4811" b="1" spc="163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α, ασφάλεια και υπεύθυνες επιλογές</a:t>
            </a:r>
          </a:p>
        </p:txBody>
      </p:sp>
      <p:sp>
        <p:nvSpPr>
          <p:cNvPr id="3" name="Freeform 3"/>
          <p:cNvSpPr/>
          <p:nvPr/>
        </p:nvSpPr>
        <p:spPr>
          <a:xfrm>
            <a:off x="7719559" y="663367"/>
            <a:ext cx="7578035" cy="1221958"/>
          </a:xfrm>
          <a:custGeom>
            <a:avLst/>
            <a:gdLst/>
            <a:ahLst/>
            <a:cxnLst/>
            <a:rect l="l" t="t" r="r" b="b"/>
            <a:pathLst>
              <a:path w="7578035" h="1221958">
                <a:moveTo>
                  <a:pt x="0" y="0"/>
                </a:moveTo>
                <a:lnTo>
                  <a:pt x="7578036" y="0"/>
                </a:lnTo>
                <a:lnTo>
                  <a:pt x="7578036" y="1221958"/>
                </a:lnTo>
                <a:lnTo>
                  <a:pt x="0" y="1221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529802" y="583367"/>
            <a:ext cx="2218221" cy="2057400"/>
          </a:xfrm>
          <a:custGeom>
            <a:avLst/>
            <a:gdLst/>
            <a:ahLst/>
            <a:cxnLst/>
            <a:rect l="l" t="t" r="r" b="b"/>
            <a:pathLst>
              <a:path w="2218221" h="2057400">
                <a:moveTo>
                  <a:pt x="0" y="0"/>
                </a:moveTo>
                <a:lnTo>
                  <a:pt x="2218221" y="0"/>
                </a:lnTo>
                <a:lnTo>
                  <a:pt x="22182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2990406" y="607811"/>
            <a:ext cx="4244387" cy="1323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8632" spc="4471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S</a:t>
            </a:r>
            <a:r>
              <a:rPr lang="en-US" sz="8632" spc="4471" dirty="0">
                <a:solidFill>
                  <a:srgbClr val="B5AFF5"/>
                </a:solidFill>
                <a:latin typeface="Sunday"/>
                <a:ea typeface="Sunday"/>
                <a:cs typeface="Sunday"/>
                <a:sym typeface="Sunday"/>
              </a:rPr>
              <a:t>E</a:t>
            </a:r>
            <a:r>
              <a:rPr lang="en-US" sz="8632" spc="4471" dirty="0">
                <a:solidFill>
                  <a:srgbClr val="D71818"/>
                </a:solidFill>
                <a:latin typeface="Sunday"/>
                <a:ea typeface="Sunday"/>
                <a:cs typeface="Sunday"/>
                <a:sym typeface="Sunday"/>
              </a:rPr>
              <a:t>X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63746" y="9457951"/>
            <a:ext cx="166032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43101"/>
            <a:ext cx="18288000" cy="8343900"/>
          </a:xfrm>
          <a:custGeom>
            <a:avLst/>
            <a:gdLst/>
            <a:ahLst/>
            <a:cxnLst/>
            <a:rect l="l" t="t" r="r" b="b"/>
            <a:pathLst>
              <a:path w="18288000" h="8537003">
                <a:moveTo>
                  <a:pt x="0" y="0"/>
                </a:moveTo>
                <a:lnTo>
                  <a:pt x="18288000" y="0"/>
                </a:lnTo>
                <a:lnTo>
                  <a:pt x="18288000" y="8537003"/>
                </a:lnTo>
                <a:lnTo>
                  <a:pt x="0" y="8537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" t="-610" b="-61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0" y="561975"/>
            <a:ext cx="182880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l-GR" sz="6000" b="1" dirty="0">
                <a:solidFill>
                  <a:srgbClr val="F03C6E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ΠΡΟΛΗΨΗ &amp; ΠΡΟΦΥΛΑΞΗ</a:t>
            </a:r>
            <a:endParaRPr lang="en-US" sz="6000" b="1" dirty="0">
              <a:solidFill>
                <a:srgbClr val="F03C6E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</p:spTree>
    <p:extLst>
      <p:ext uri="{BB962C8B-B14F-4D97-AF65-F5344CB8AC3E}">
        <p14:creationId xmlns:p14="http://schemas.microsoft.com/office/powerpoint/2010/main" val="386094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D788BDE-74E9-45EC-970A-A40341672CD3}"/>
              </a:ext>
            </a:extLst>
          </p:cNvPr>
          <p:cNvSpPr/>
          <p:nvPr/>
        </p:nvSpPr>
        <p:spPr>
          <a:xfrm>
            <a:off x="330893" y="351116"/>
            <a:ext cx="17586993" cy="13696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35167" tIns="68579" rIns="135167" bIns="68579">
            <a:spAutoFit/>
          </a:bodyPr>
          <a:lstStyle/>
          <a:p>
            <a:pPr algn="ctr" defTabSz="1348953">
              <a:defRPr/>
            </a:pPr>
            <a:r>
              <a:rPr lang="en-US" sz="8000" b="1" dirty="0">
                <a:solidFill>
                  <a:srgbClr val="FF3399"/>
                </a:solidFill>
                <a:latin typeface="Comfortaa" panose="020B0604020202020204" charset="0"/>
              </a:rPr>
              <a:t>Gardasil 9</a:t>
            </a:r>
            <a:endParaRPr lang="el-GR" sz="8000" b="1" dirty="0">
              <a:solidFill>
                <a:srgbClr val="FF3399"/>
              </a:solidFill>
              <a:latin typeface="Comfortaa" panose="020B060402020202020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3705E9A-02C6-4A50-B6AC-0F5634F68230}"/>
              </a:ext>
            </a:extLst>
          </p:cNvPr>
          <p:cNvSpPr/>
          <p:nvPr/>
        </p:nvSpPr>
        <p:spPr>
          <a:xfrm>
            <a:off x="201254" y="3009900"/>
            <a:ext cx="17586992" cy="4201148"/>
          </a:xfrm>
          <a:prstGeom prst="rect">
            <a:avLst/>
          </a:prstGeom>
          <a:noFill/>
        </p:spPr>
        <p:txBody>
          <a:bodyPr wrap="square" lIns="135167" tIns="68579" rIns="135167" bIns="68579">
            <a:spAutoFit/>
          </a:bodyPr>
          <a:lstStyle/>
          <a:p>
            <a:pPr algn="ctr" defTabSz="1348953">
              <a:lnSpc>
                <a:spcPct val="150000"/>
              </a:lnSpc>
              <a:defRPr/>
            </a:pPr>
            <a:r>
              <a:rPr lang="el-GR" sz="4400" b="1" dirty="0">
                <a:latin typeface="Comfortaa" panose="020B0604020202020204" charset="0"/>
              </a:rPr>
              <a:t>Το 9-δύναμο εμβόλιο του ιού των ανθρώπινων θηλωμάτων</a:t>
            </a:r>
            <a:r>
              <a:rPr lang="en-US" sz="4400" b="1" dirty="0">
                <a:latin typeface="Comfortaa" panose="020B0604020202020204" charset="0"/>
              </a:rPr>
              <a:t>!</a:t>
            </a:r>
            <a:endParaRPr lang="el-GR" sz="4400" b="1" dirty="0">
              <a:latin typeface="Comfortaa" panose="020B0604020202020204" charset="0"/>
            </a:endParaRPr>
          </a:p>
          <a:p>
            <a:pPr algn="ctr" defTabSz="1348953">
              <a:lnSpc>
                <a:spcPct val="150000"/>
              </a:lnSpc>
              <a:defRPr/>
            </a:pPr>
            <a:r>
              <a:rPr lang="el-GR" sz="4400" b="1" dirty="0">
                <a:latin typeface="Comfortaa" panose="020B0604020202020204" charset="0"/>
              </a:rPr>
              <a:t>Προσφέρει προστασία</a:t>
            </a:r>
            <a:r>
              <a:rPr lang="en-US" sz="4400" b="1" dirty="0">
                <a:latin typeface="Comfortaa" panose="020B0604020202020204" charset="0"/>
              </a:rPr>
              <a:t> 90%</a:t>
            </a:r>
            <a:r>
              <a:rPr lang="el-GR" sz="4400" b="1" dirty="0">
                <a:latin typeface="Comfortaa" panose="020B0604020202020204" charset="0"/>
              </a:rPr>
              <a:t> </a:t>
            </a:r>
            <a:br>
              <a:rPr lang="el-GR" sz="4400" b="1" dirty="0">
                <a:latin typeface="Comfortaa" panose="020B0604020202020204" charset="0"/>
              </a:rPr>
            </a:br>
            <a:r>
              <a:rPr lang="el-GR" sz="4400" b="1" dirty="0">
                <a:latin typeface="Comfortaa" panose="020B0604020202020204" charset="0"/>
              </a:rPr>
              <a:t>από 9 τύπους του Ιού </a:t>
            </a:r>
            <a:r>
              <a:rPr lang="en-US" sz="4400" b="1" dirty="0">
                <a:latin typeface="Comfortaa" panose="020B0604020202020204" charset="0"/>
              </a:rPr>
              <a:t>HPV</a:t>
            </a:r>
            <a:r>
              <a:rPr lang="el-GR" sz="4400" b="1" dirty="0">
                <a:latin typeface="Comfortaa" panose="020B0604020202020204" charset="0"/>
              </a:rPr>
              <a:t>, </a:t>
            </a:r>
            <a:br>
              <a:rPr lang="el-GR" sz="4400" b="1" dirty="0">
                <a:latin typeface="Comfortaa" panose="020B0604020202020204" charset="0"/>
              </a:rPr>
            </a:br>
            <a:r>
              <a:rPr lang="el-GR" sz="4400" b="1" dirty="0">
                <a:latin typeface="Comfortaa" panose="020B0604020202020204" charset="0"/>
              </a:rPr>
              <a:t>για αγόρια και κορίτσια από 9 ετών.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16599-AEA6-B537-1EF2-7B8A35E1CED1}"/>
              </a:ext>
            </a:extLst>
          </p:cNvPr>
          <p:cNvSpPr txBox="1"/>
          <p:nvPr/>
        </p:nvSpPr>
        <p:spPr>
          <a:xfrm>
            <a:off x="478971" y="9495624"/>
            <a:ext cx="17330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Elliott, W., &amp; Chan, J. (2018). Human Papillomavirus Vaccine (Gardasil 9). 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Internal Medicine Alert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(21).</a:t>
            </a:r>
          </a:p>
        </p:txBody>
      </p:sp>
      <p:sp>
        <p:nvSpPr>
          <p:cNvPr id="7" name="Freeform 5"/>
          <p:cNvSpPr/>
          <p:nvPr/>
        </p:nvSpPr>
        <p:spPr>
          <a:xfrm>
            <a:off x="228963" y="5380824"/>
            <a:ext cx="3471862" cy="4114800"/>
          </a:xfrm>
          <a:custGeom>
            <a:avLst/>
            <a:gdLst/>
            <a:ahLst/>
            <a:cxnLst/>
            <a:rect l="l" t="t" r="r" b="b"/>
            <a:pathLst>
              <a:path w="3471862" h="4114800">
                <a:moveTo>
                  <a:pt x="0" y="0"/>
                </a:moveTo>
                <a:lnTo>
                  <a:pt x="3471863" y="0"/>
                </a:lnTo>
                <a:lnTo>
                  <a:pt x="34718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424015"/>
            <a:ext cx="1785008" cy="1773852"/>
          </a:xfrm>
          <a:custGeom>
            <a:avLst/>
            <a:gdLst/>
            <a:ahLst/>
            <a:cxnLst/>
            <a:rect l="l" t="t" r="r" b="b"/>
            <a:pathLst>
              <a:path w="1785008" h="1773852">
                <a:moveTo>
                  <a:pt x="0" y="0"/>
                </a:moveTo>
                <a:lnTo>
                  <a:pt x="1785008" y="0"/>
                </a:lnTo>
                <a:lnTo>
                  <a:pt x="1785008" y="1773852"/>
                </a:lnTo>
                <a:lnTo>
                  <a:pt x="0" y="1773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654527" y="8054606"/>
            <a:ext cx="1652876" cy="1584694"/>
          </a:xfrm>
          <a:custGeom>
            <a:avLst/>
            <a:gdLst/>
            <a:ahLst/>
            <a:cxnLst/>
            <a:rect l="l" t="t" r="r" b="b"/>
            <a:pathLst>
              <a:path w="1652876" h="1584694">
                <a:moveTo>
                  <a:pt x="0" y="0"/>
                </a:moveTo>
                <a:lnTo>
                  <a:pt x="1652876" y="0"/>
                </a:lnTo>
                <a:lnTo>
                  <a:pt x="1652876" y="1584694"/>
                </a:lnTo>
                <a:lnTo>
                  <a:pt x="0" y="1584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151DC71-6A47-3916-C6EC-909E2FA955F4}"/>
              </a:ext>
            </a:extLst>
          </p:cNvPr>
          <p:cNvSpPr txBox="1"/>
          <p:nvPr/>
        </p:nvSpPr>
        <p:spPr>
          <a:xfrm>
            <a:off x="3892599" y="8846953"/>
            <a:ext cx="2501801" cy="35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999880"/>
            <a:ext cx="952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b="1" dirty="0">
                <a:solidFill>
                  <a:srgbClr val="FF3399"/>
                </a:solidFill>
                <a:latin typeface="Comfortaa" panose="020B0604020202020204" charset="0"/>
              </a:rPr>
              <a:t>Η ηδονή </a:t>
            </a:r>
          </a:p>
          <a:p>
            <a:pPr algn="ctr"/>
            <a:r>
              <a:rPr lang="el-GR" sz="6000" b="1" dirty="0">
                <a:solidFill>
                  <a:srgbClr val="FF3399"/>
                </a:solidFill>
                <a:latin typeface="Comfortaa" panose="020B0604020202020204" charset="0"/>
              </a:rPr>
              <a:t>να μην κυριεύει</a:t>
            </a:r>
          </a:p>
          <a:p>
            <a:pPr algn="ctr"/>
            <a:r>
              <a:rPr lang="el-GR" sz="6000" b="1" dirty="0">
                <a:solidFill>
                  <a:srgbClr val="FF3399"/>
                </a:solidFill>
                <a:latin typeface="Comfortaa" panose="020B0604020202020204" charset="0"/>
              </a:rPr>
              <a:t>τη λογική μας…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5551141"/>
            <a:ext cx="8763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500" b="1" dirty="0">
                <a:latin typeface="Comfortaa" panose="020B0604020202020204" charset="0"/>
              </a:rPr>
              <a:t>Απαραίτητη η χρήση ανδρικού προφυλακτικού κάθε φορά!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B88C7-DB41-CED5-1DB0-6DB37AEB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331" y="1068224"/>
            <a:ext cx="7130142" cy="80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55F9C74-2B30-F560-9987-941870E52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560966" y="6076437"/>
            <a:ext cx="7471451" cy="3693321"/>
          </a:xfrm>
          <a:noFill/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B47C2-CD6E-E244-57B3-DA7568DBD1F9}"/>
              </a:ext>
            </a:extLst>
          </p:cNvPr>
          <p:cNvSpPr txBox="1"/>
          <p:nvPr/>
        </p:nvSpPr>
        <p:spPr>
          <a:xfrm>
            <a:off x="378596" y="1681018"/>
            <a:ext cx="99051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l-GR" b="1" dirty="0">
              <a:solidFill>
                <a:prstClr val="white"/>
              </a:solidFill>
              <a:latin typeface="Comfortaa" panose="020B0604020202020204" charset="0"/>
            </a:endParaRPr>
          </a:p>
          <a:p>
            <a:pPr defTabSz="1371600">
              <a:defRPr/>
            </a:pPr>
            <a:r>
              <a:rPr lang="el-GR" sz="3600" b="1" dirty="0" err="1">
                <a:solidFill>
                  <a:srgbClr val="FF3399"/>
                </a:solidFill>
                <a:latin typeface="Comfortaa" panose="020B0604020202020204" charset="0"/>
              </a:rPr>
              <a:t>Έφηβη</a:t>
            </a:r>
            <a:r>
              <a:rPr lang="el-GR" sz="3600" b="1" dirty="0">
                <a:solidFill>
                  <a:srgbClr val="FF3399"/>
                </a:solidFill>
                <a:latin typeface="Comfortaa" panose="020B0604020202020204" charset="0"/>
              </a:rPr>
              <a:t>:</a:t>
            </a:r>
          </a:p>
          <a:p>
            <a:pPr defTabSz="1371600">
              <a:defRPr/>
            </a:pPr>
            <a:endParaRPr lang="el-GR" sz="2400" b="1" dirty="0">
              <a:solidFill>
                <a:srgbClr val="FF3399"/>
              </a:solidFill>
              <a:latin typeface="Comfortaa" panose="020B0604020202020204" charset="0"/>
            </a:endParaRPr>
          </a:p>
          <a:p>
            <a:pPr defTabSz="1371600">
              <a:defRPr/>
            </a:pPr>
            <a:r>
              <a:rPr lang="el-GR" sz="3600" b="1" dirty="0">
                <a:solidFill>
                  <a:srgbClr val="FF3399"/>
                </a:solidFill>
                <a:latin typeface="Comfortaa" panose="020B0604020202020204" charset="0"/>
              </a:rPr>
              <a:t>Ψηλάφηση μαστών, με σκοπό</a:t>
            </a:r>
          </a:p>
          <a:p>
            <a:pPr defTabSz="1371600">
              <a:defRPr/>
            </a:pPr>
            <a:r>
              <a:rPr lang="el-GR" sz="3600" b="1" dirty="0">
                <a:solidFill>
                  <a:srgbClr val="FF3399"/>
                </a:solidFill>
                <a:latin typeface="Comfortaa" panose="020B0604020202020204" charset="0"/>
              </a:rPr>
              <a:t>την ανίχνευση:</a:t>
            </a:r>
          </a:p>
          <a:p>
            <a:pPr defTabSz="1371600">
              <a:defRPr/>
            </a:pPr>
            <a:endParaRPr lang="el-GR" sz="4200" b="1" dirty="0">
              <a:solidFill>
                <a:srgbClr val="FF3399"/>
              </a:solidFill>
              <a:latin typeface="Comfortaa" panose="020B060402020202020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l-GR" sz="3600" b="1" dirty="0">
                <a:solidFill>
                  <a:srgbClr val="FF3399"/>
                </a:solidFill>
                <a:latin typeface="Comfortaa" panose="020B0604020202020204" charset="0"/>
              </a:rPr>
              <a:t>Αλλαγής στο σχήμα ή στην υφή τους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8B45E-8D5B-B629-4894-CDAAD81EE98F}"/>
              </a:ext>
            </a:extLst>
          </p:cNvPr>
          <p:cNvSpPr txBox="1"/>
          <p:nvPr/>
        </p:nvSpPr>
        <p:spPr>
          <a:xfrm>
            <a:off x="378596" y="6077666"/>
            <a:ext cx="990519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l-GR" b="1" dirty="0">
              <a:solidFill>
                <a:prstClr val="white"/>
              </a:solidFill>
              <a:latin typeface="Calibri" panose="020F0502020204030204"/>
            </a:endParaRPr>
          </a:p>
          <a:p>
            <a:pPr defTabSz="1371600">
              <a:defRPr/>
            </a:pP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Έφηβος:</a:t>
            </a:r>
          </a:p>
          <a:p>
            <a:pPr defTabSz="1371600">
              <a:defRPr/>
            </a:pPr>
            <a:endParaRPr lang="el-GR" b="1" dirty="0">
              <a:solidFill>
                <a:srgbClr val="0070C0"/>
              </a:solidFill>
              <a:latin typeface="Comfortaa" panose="020B0604020202020204" charset="0"/>
            </a:endParaRPr>
          </a:p>
          <a:p>
            <a:pPr defTabSz="1371600">
              <a:defRPr/>
            </a:pP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Ψηλάφηση </a:t>
            </a:r>
            <a:r>
              <a:rPr lang="el-GR" sz="3600" b="1" dirty="0" err="1">
                <a:solidFill>
                  <a:srgbClr val="0070C0"/>
                </a:solidFill>
                <a:latin typeface="Comfortaa" panose="020B0604020202020204" charset="0"/>
              </a:rPr>
              <a:t>όρχεων</a:t>
            </a: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, με σκοπό</a:t>
            </a:r>
          </a:p>
          <a:p>
            <a:pPr defTabSz="1371600">
              <a:defRPr/>
            </a:pP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την ανίχνευση: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l-GR" sz="2100" b="1" dirty="0">
              <a:solidFill>
                <a:srgbClr val="0070C0"/>
              </a:solidFill>
              <a:latin typeface="Comfortaa" panose="020B060402020202020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  <a:defRPr/>
            </a:pP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Αλλαγής στο σχήμα, στο μέγεθος </a:t>
            </a:r>
            <a:b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</a:br>
            <a:r>
              <a:rPr lang="el-GR" sz="3600" b="1" dirty="0">
                <a:solidFill>
                  <a:srgbClr val="0070C0"/>
                </a:solidFill>
                <a:latin typeface="Comfortaa" panose="020B0604020202020204" charset="0"/>
              </a:rPr>
              <a:t>ή στην σύσταση τους</a:t>
            </a:r>
            <a:endParaRPr lang="el-GR" sz="135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DBF02-0D61-A9E5-75B6-1CE542B49AF8}"/>
              </a:ext>
            </a:extLst>
          </p:cNvPr>
          <p:cNvSpPr txBox="1"/>
          <p:nvPr/>
        </p:nvSpPr>
        <p:spPr>
          <a:xfrm>
            <a:off x="378596" y="190883"/>
            <a:ext cx="17678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l-GR" sz="6000" b="1" dirty="0">
                <a:latin typeface="Comfortaa" panose="020B0604020202020204" charset="0"/>
              </a:rPr>
              <a:t>Αυτοεξέταση-</a:t>
            </a:r>
            <a:r>
              <a:rPr lang="el-GR" sz="6000" b="1" dirty="0" err="1">
                <a:latin typeface="Comfortaa" panose="020B0604020202020204" charset="0"/>
              </a:rPr>
              <a:t>Αυτοφροντίδα</a:t>
            </a:r>
            <a:r>
              <a:rPr lang="el-GR" sz="6000" b="1" dirty="0">
                <a:latin typeface="Comfortaa" panose="020B0604020202020204" charset="0"/>
              </a:rPr>
              <a:t> </a:t>
            </a:r>
          </a:p>
        </p:txBody>
      </p:sp>
      <p:pic>
        <p:nvPicPr>
          <p:cNvPr id="2" name="Picture 2" descr="logo">
            <a:extLst>
              <a:ext uri="{FF2B5EF4-FFF2-40B4-BE49-F238E27FC236}">
                <a16:creationId xmlns:a16="http://schemas.microsoft.com/office/drawing/2014/main" id="{61CD738B-F32D-C221-F115-F7A125EF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0" y="307062"/>
            <a:ext cx="1645781" cy="8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ΑΥΤΟΕΞΕΤΑΣΗ ΜΑΣΤΟΥ-πώς πρέπει να γίνεται">
            <a:extLst>
              <a:ext uri="{FF2B5EF4-FFF2-40B4-BE49-F238E27FC236}">
                <a16:creationId xmlns:a16="http://schemas.microsoft.com/office/drawing/2014/main" id="{CE103226-1F19-BCB8-80FE-765DC2D4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1488279"/>
            <a:ext cx="7471451" cy="36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2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anos Askitis's Video - May 23, 2025-VEED (1)">
            <a:hlinkClick r:id="" action="ppaction://media"/>
            <a:extLst>
              <a:ext uri="{FF2B5EF4-FFF2-40B4-BE49-F238E27FC236}">
                <a16:creationId xmlns:a16="http://schemas.microsoft.com/office/drawing/2014/main" id="{68F700F5-35B6-A26C-E559-D5A65F515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792042"/>
            <a:ext cx="13030200" cy="87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40967"/>
            <a:ext cx="15855107" cy="773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1"/>
              </a:lnSpc>
            </a:pP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Η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αλική υγεία είναι μια κατάσταση </a:t>
            </a:r>
          </a:p>
          <a:p>
            <a:pPr algn="ctr">
              <a:lnSpc>
                <a:spcPts val="5431"/>
              </a:lnSpc>
            </a:pP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σωμ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ατικής, συναισθηματικής, πνευματικής </a:t>
            </a:r>
          </a:p>
          <a:p>
            <a:pPr algn="ctr">
              <a:lnSpc>
                <a:spcPts val="5431"/>
              </a:lnSpc>
            </a:pP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και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κοινωνικής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ευεξί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ας </a:t>
            </a:r>
          </a:p>
          <a:p>
            <a:pPr algn="ctr">
              <a:lnSpc>
                <a:spcPts val="5431"/>
              </a:lnSpc>
            </a:pP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σχέση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με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τη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αλικότητα </a:t>
            </a:r>
          </a:p>
          <a:p>
            <a:pPr algn="ctr">
              <a:lnSpc>
                <a:spcPts val="5431"/>
              </a:lnSpc>
            </a:pP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–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δεν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είν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αι απλώς η απουσία ασθένειας, δυσλειτουργίας ή αναπηρίας.</a:t>
            </a:r>
          </a:p>
          <a:p>
            <a:pPr algn="ctr">
              <a:lnSpc>
                <a:spcPts val="5431"/>
              </a:lnSpc>
            </a:pPr>
            <a:endParaRPr lang="en-US" sz="4526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algn="ctr">
              <a:lnSpc>
                <a:spcPts val="5431"/>
              </a:lnSpc>
            </a:pP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Προϋ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ποθέτει σεβασμό προς τη σεξουαλικότητα </a:t>
            </a:r>
          </a:p>
          <a:p>
            <a:pPr algn="ctr">
              <a:lnSpc>
                <a:spcPts val="5431"/>
              </a:lnSpc>
            </a:pP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και τη δυνατότητα ευχάριστων, ασφαλών </a:t>
            </a:r>
          </a:p>
          <a:p>
            <a:pPr algn="ctr">
              <a:lnSpc>
                <a:spcPts val="5431"/>
              </a:lnSpc>
            </a:pP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και </a:t>
            </a:r>
            <a:r>
              <a:rPr lang="en-US" sz="4526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συν</a:t>
            </a:r>
            <a:r>
              <a:rPr lang="en-US" sz="4526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αινετικών σεξουαλικών εμπειριών. </a:t>
            </a:r>
          </a:p>
          <a:p>
            <a:pPr algn="l">
              <a:lnSpc>
                <a:spcPts val="6517"/>
              </a:lnSpc>
            </a:pPr>
            <a:endParaRPr lang="en-US" sz="4526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33400" y="381000"/>
            <a:ext cx="2088953" cy="3009900"/>
          </a:xfrm>
          <a:custGeom>
            <a:avLst/>
            <a:gdLst/>
            <a:ahLst/>
            <a:cxnLst/>
            <a:rect l="l" t="t" r="r" b="b"/>
            <a:pathLst>
              <a:path w="2436321" h="3153814">
                <a:moveTo>
                  <a:pt x="0" y="0"/>
                </a:moveTo>
                <a:lnTo>
                  <a:pt x="2436321" y="0"/>
                </a:lnTo>
                <a:lnTo>
                  <a:pt x="2436321" y="3153814"/>
                </a:lnTo>
                <a:lnTo>
                  <a:pt x="0" y="315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4419600" y="9253275"/>
            <a:ext cx="10184978" cy="448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l-GR" sz="2900" dirty="0">
                <a:solidFill>
                  <a:srgbClr val="000000"/>
                </a:solidFill>
                <a:ea typeface="Sunday"/>
                <a:cs typeface="Sunday"/>
                <a:sym typeface="Sunday"/>
              </a:rPr>
              <a:t>ΠΑΓΚΟΣΜΙΟΣ ΟΡΓΑΝΙΣΜΟΣ ΥΓΕΙΑΣ </a:t>
            </a:r>
            <a:r>
              <a:rPr lang="en-US" sz="2900" dirty="0">
                <a:solidFill>
                  <a:srgbClr val="000000"/>
                </a:solidFill>
                <a:ea typeface="Sunday"/>
                <a:cs typeface="Sunday"/>
                <a:sym typeface="Sunday"/>
              </a:rPr>
              <a:t>(WHO), 2002.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1000"/>
            <a:ext cx="1585510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Πώς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νοούμε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τη 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αλική υγεία;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036" y="8132266"/>
            <a:ext cx="1420600" cy="1420600"/>
          </a:xfrm>
          <a:custGeom>
            <a:avLst/>
            <a:gdLst/>
            <a:ahLst/>
            <a:cxnLst/>
            <a:rect l="l" t="t" r="r" b="b"/>
            <a:pathLst>
              <a:path w="1420600" h="1420600">
                <a:moveTo>
                  <a:pt x="0" y="0"/>
                </a:moveTo>
                <a:lnTo>
                  <a:pt x="1420600" y="0"/>
                </a:lnTo>
                <a:lnTo>
                  <a:pt x="1420600" y="1420600"/>
                </a:lnTo>
                <a:lnTo>
                  <a:pt x="0" y="1420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0896600" y="5361139"/>
            <a:ext cx="7035366" cy="4669165"/>
          </a:xfrm>
          <a:custGeom>
            <a:avLst/>
            <a:gdLst/>
            <a:ahLst/>
            <a:cxnLst/>
            <a:rect l="l" t="t" r="r" b="b"/>
            <a:pathLst>
              <a:path w="7035366" h="4669165">
                <a:moveTo>
                  <a:pt x="0" y="0"/>
                </a:moveTo>
                <a:lnTo>
                  <a:pt x="7035365" y="0"/>
                </a:lnTo>
                <a:lnTo>
                  <a:pt x="7035365" y="4669165"/>
                </a:lnTo>
                <a:lnTo>
                  <a:pt x="0" y="4669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01" r="-1801" b="-400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2647636" y="5438066"/>
            <a:ext cx="3240405" cy="4114800"/>
          </a:xfrm>
          <a:custGeom>
            <a:avLst/>
            <a:gdLst/>
            <a:ahLst/>
            <a:cxnLst/>
            <a:rect l="l" t="t" r="r" b="b"/>
            <a:pathLst>
              <a:path w="3240405" h="4114800">
                <a:moveTo>
                  <a:pt x="0" y="0"/>
                </a:moveTo>
                <a:lnTo>
                  <a:pt x="3240405" y="0"/>
                </a:lnTo>
                <a:lnTo>
                  <a:pt x="3240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1149072" y="6369353"/>
            <a:ext cx="1585046" cy="1583065"/>
          </a:xfrm>
          <a:custGeom>
            <a:avLst/>
            <a:gdLst/>
            <a:ahLst/>
            <a:cxnLst/>
            <a:rect l="l" t="t" r="r" b="b"/>
            <a:pathLst>
              <a:path w="1585046" h="1583065">
                <a:moveTo>
                  <a:pt x="0" y="0"/>
                </a:moveTo>
                <a:lnTo>
                  <a:pt x="1585046" y="0"/>
                </a:lnTo>
                <a:lnTo>
                  <a:pt x="1585046" y="1583065"/>
                </a:lnTo>
                <a:lnTo>
                  <a:pt x="0" y="15830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6"/>
          <p:cNvSpPr txBox="1"/>
          <p:nvPr/>
        </p:nvSpPr>
        <p:spPr>
          <a:xfrm>
            <a:off x="228600" y="561975"/>
            <a:ext cx="17886593" cy="953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Πώς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το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δι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αδίκτυο “κλέβει” τον ρομαντισμό;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071" y="2245740"/>
            <a:ext cx="16379855" cy="292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Το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γρήγορο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και </a:t>
            </a:r>
            <a:r>
              <a:rPr lang="el-GR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το ανυπόμονο</a:t>
            </a:r>
          </a:p>
          <a:p>
            <a:pPr algn="ctr">
              <a:lnSpc>
                <a:spcPts val="77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</a:t>
            </a: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σκοτώνουν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” το φλερτ, </a:t>
            </a:r>
            <a:endParaRPr lang="el-GR" sz="5400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algn="ctr">
              <a:lnSpc>
                <a:spcPts val="779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το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συν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αίσθημα</a:t>
            </a:r>
            <a:r>
              <a:rPr lang="el-GR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&amp; </a:t>
            </a:r>
            <a:r>
              <a:rPr lang="en-US" sz="5400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τη</a:t>
            </a:r>
            <a:r>
              <a:rPr lang="en-US" sz="5400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σχέση!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4666B12-B9D0-3A51-128D-3C6957B2795A}"/>
              </a:ext>
            </a:extLst>
          </p:cNvPr>
          <p:cNvSpPr txBox="1"/>
          <p:nvPr/>
        </p:nvSpPr>
        <p:spPr>
          <a:xfrm>
            <a:off x="8313836" y="9475035"/>
            <a:ext cx="1660327" cy="35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21255" y="1792888"/>
            <a:ext cx="9777674" cy="7869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54"/>
              </a:lnSpc>
            </a:pP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Αυν</a:t>
            </a: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ανισμός</a:t>
            </a:r>
          </a:p>
          <a:p>
            <a:pPr algn="ctr">
              <a:lnSpc>
                <a:spcPts val="12154"/>
              </a:lnSpc>
            </a:pP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Απ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ομόνωση</a:t>
            </a:r>
            <a:endParaRPr lang="en-US" sz="5500" b="1" dirty="0">
              <a:solidFill>
                <a:srgbClr val="00000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algn="ctr">
              <a:lnSpc>
                <a:spcPts val="12154"/>
              </a:lnSpc>
            </a:pP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Φόβ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ος</a:t>
            </a: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απ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όρριψης</a:t>
            </a:r>
            <a:endParaRPr lang="en-US" sz="5500" b="1" dirty="0">
              <a:solidFill>
                <a:srgbClr val="00000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algn="ctr">
              <a:lnSpc>
                <a:spcPts val="12154"/>
              </a:lnSpc>
            </a:pP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Χα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μηλή</a:t>
            </a: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διεκδικητικότητ</a:t>
            </a: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</a:t>
            </a:r>
          </a:p>
          <a:p>
            <a:pPr algn="ctr">
              <a:lnSpc>
                <a:spcPts val="12154"/>
              </a:lnSpc>
              <a:spcBef>
                <a:spcPct val="0"/>
              </a:spcBef>
            </a:pP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Βί</a:t>
            </a:r>
            <a:r>
              <a:rPr lang="en-US" sz="5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-15681"/>
            <a:ext cx="4350752" cy="5478268"/>
          </a:xfrm>
          <a:custGeom>
            <a:avLst/>
            <a:gdLst/>
            <a:ahLst/>
            <a:cxnLst/>
            <a:rect l="l" t="t" r="r" b="b"/>
            <a:pathLst>
              <a:path w="10318362" h="10318362">
                <a:moveTo>
                  <a:pt x="0" y="0"/>
                </a:moveTo>
                <a:lnTo>
                  <a:pt x="10318362" y="0"/>
                </a:lnTo>
                <a:lnTo>
                  <a:pt x="10318362" y="10318362"/>
                </a:lnTo>
                <a:lnTo>
                  <a:pt x="0" y="10318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9139238" y="4814887"/>
            <a:ext cx="952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4875726" y="333372"/>
            <a:ext cx="8701265" cy="138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4547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Όταν η σεξουαλικότητα </a:t>
            </a:r>
          </a:p>
          <a:p>
            <a:pPr algn="ctr">
              <a:lnSpc>
                <a:spcPts val="5456"/>
              </a:lnSpc>
              <a:spcBef>
                <a:spcPct val="0"/>
              </a:spcBef>
            </a:pPr>
            <a:r>
              <a:rPr lang="en-US" sz="4547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δεν εκφράζεται;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59191" y="9564095"/>
            <a:ext cx="2501801" cy="35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5C3A503-F79D-F46F-3D54-22F58093D585}"/>
              </a:ext>
            </a:extLst>
          </p:cNvPr>
          <p:cNvSpPr/>
          <p:nvPr/>
        </p:nvSpPr>
        <p:spPr>
          <a:xfrm>
            <a:off x="9525" y="5462587"/>
            <a:ext cx="4341227" cy="4824413"/>
          </a:xfrm>
          <a:custGeom>
            <a:avLst/>
            <a:gdLst/>
            <a:ahLst/>
            <a:cxnLst/>
            <a:rect l="l" t="t" r="r" b="b"/>
            <a:pathLst>
              <a:path w="10318362" h="10318362">
                <a:moveTo>
                  <a:pt x="0" y="0"/>
                </a:moveTo>
                <a:lnTo>
                  <a:pt x="10318362" y="0"/>
                </a:lnTo>
                <a:lnTo>
                  <a:pt x="10318362" y="10318362"/>
                </a:lnTo>
                <a:lnTo>
                  <a:pt x="0" y="10318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AC5089-5375-10AD-0969-46AC346243DE}"/>
              </a:ext>
            </a:extLst>
          </p:cNvPr>
          <p:cNvSpPr/>
          <p:nvPr/>
        </p:nvSpPr>
        <p:spPr>
          <a:xfrm>
            <a:off x="13927723" y="0"/>
            <a:ext cx="4350752" cy="5478268"/>
          </a:xfrm>
          <a:custGeom>
            <a:avLst/>
            <a:gdLst/>
            <a:ahLst/>
            <a:cxnLst/>
            <a:rect l="l" t="t" r="r" b="b"/>
            <a:pathLst>
              <a:path w="10318362" h="10318362">
                <a:moveTo>
                  <a:pt x="0" y="0"/>
                </a:moveTo>
                <a:lnTo>
                  <a:pt x="10318362" y="0"/>
                </a:lnTo>
                <a:lnTo>
                  <a:pt x="10318362" y="10318362"/>
                </a:lnTo>
                <a:lnTo>
                  <a:pt x="0" y="10318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5F2F2AEF-E40B-5A4C-20D2-5373F904A310}"/>
              </a:ext>
            </a:extLst>
          </p:cNvPr>
          <p:cNvSpPr/>
          <p:nvPr/>
        </p:nvSpPr>
        <p:spPr>
          <a:xfrm>
            <a:off x="13936671" y="5462586"/>
            <a:ext cx="4341804" cy="4824414"/>
          </a:xfrm>
          <a:custGeom>
            <a:avLst/>
            <a:gdLst/>
            <a:ahLst/>
            <a:cxnLst/>
            <a:rect l="l" t="t" r="r" b="b"/>
            <a:pathLst>
              <a:path w="10318362" h="10318362">
                <a:moveTo>
                  <a:pt x="0" y="0"/>
                </a:moveTo>
                <a:lnTo>
                  <a:pt x="10318362" y="0"/>
                </a:lnTo>
                <a:lnTo>
                  <a:pt x="10318362" y="10318362"/>
                </a:lnTo>
                <a:lnTo>
                  <a:pt x="0" y="10318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0887" y="2253217"/>
            <a:ext cx="17426226" cy="65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1"/>
              </a:lnSpc>
            </a:pPr>
            <a:r>
              <a:rPr lang="en-US" sz="5500" b="1" dirty="0" err="1">
                <a:solidFill>
                  <a:srgbClr val="F92C57"/>
                </a:solidFill>
                <a:latin typeface="Comfortaa" panose="020B0604020202020204" charset="0"/>
                <a:ea typeface="Helvetica World Bold"/>
                <a:cs typeface="Helvetica World Bold"/>
                <a:sym typeface="Helvetica World Bold"/>
              </a:rPr>
              <a:t>Ασυνε</a:t>
            </a:r>
            <a:r>
              <a:rPr lang="en-US" sz="5500" b="1" dirty="0">
                <a:solidFill>
                  <a:srgbClr val="F92C57"/>
                </a:solidFill>
                <a:latin typeface="Comfortaa" panose="020B0604020202020204" charset="0"/>
                <a:ea typeface="Helvetica World Bold"/>
                <a:cs typeface="Helvetica World Bold"/>
                <a:sym typeface="Helvetica World Bold"/>
              </a:rPr>
              <a:t>πή τα ευρήματα </a:t>
            </a:r>
            <a:r>
              <a:rPr lang="en-US" sz="5500" dirty="0">
                <a:solidFill>
                  <a:srgbClr val="F92C57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αλλά συσχέτιση με: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Πρώιμη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έν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αρξη σεξουαλικών επαφών (&lt;16 έτη)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Απ</a:t>
            </a: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ροφύλ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ακτο σεξ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Αριθμό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σεξου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αλικών συντρόφων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Σεξου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αλική επιθετικότητα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Σεξ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 επί </a:t>
            </a: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χρήμ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ασι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Σεξου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αλικώς Μεταδιδόμενα Νοσήματα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Εφη</a:t>
            </a:r>
            <a:r>
              <a:rPr lang="en-US" sz="3500" dirty="0">
                <a:solidFill>
                  <a:srgbClr val="000000"/>
                </a:solidFill>
                <a:latin typeface="Comfortaa" panose="020B0604020202020204" charset="0"/>
                <a:ea typeface="Helvetica World"/>
                <a:cs typeface="Helvetica World"/>
                <a:sym typeface="Helvetica World"/>
              </a:rPr>
              <a:t>βική Εγκυμοσύνη</a:t>
            </a:r>
          </a:p>
        </p:txBody>
      </p:sp>
      <p:sp>
        <p:nvSpPr>
          <p:cNvPr id="3" name="Freeform 3"/>
          <p:cNvSpPr/>
          <p:nvPr/>
        </p:nvSpPr>
        <p:spPr>
          <a:xfrm>
            <a:off x="15849600" y="266700"/>
            <a:ext cx="2133600" cy="1809974"/>
          </a:xfrm>
          <a:custGeom>
            <a:avLst/>
            <a:gdLst/>
            <a:ahLst/>
            <a:cxnLst/>
            <a:rect l="l" t="t" r="r" b="b"/>
            <a:pathLst>
              <a:path w="2436764" h="1949411">
                <a:moveTo>
                  <a:pt x="0" y="0"/>
                </a:moveTo>
                <a:lnTo>
                  <a:pt x="2436764" y="0"/>
                </a:lnTo>
                <a:lnTo>
                  <a:pt x="2436764" y="1949412"/>
                </a:lnTo>
                <a:lnTo>
                  <a:pt x="0" y="1949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5849600" y="7646633"/>
            <a:ext cx="2007513" cy="1865933"/>
          </a:xfrm>
          <a:custGeom>
            <a:avLst/>
            <a:gdLst/>
            <a:ahLst/>
            <a:cxnLst/>
            <a:rect l="l" t="t" r="r" b="b"/>
            <a:pathLst>
              <a:path w="2404044" h="2404044">
                <a:moveTo>
                  <a:pt x="0" y="0"/>
                </a:moveTo>
                <a:lnTo>
                  <a:pt x="2404044" y="0"/>
                </a:lnTo>
                <a:lnTo>
                  <a:pt x="2404044" y="2404044"/>
                </a:lnTo>
                <a:lnTo>
                  <a:pt x="0" y="2404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430887" y="495300"/>
            <a:ext cx="16399609" cy="879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1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Comfortaa" panose="020B0604020202020204" charset="0"/>
                <a:ea typeface="Helvetica World Bold"/>
                <a:cs typeface="Helvetica World Bold"/>
                <a:sym typeface="Helvetica World Bold"/>
              </a:rPr>
              <a:t>Π</a:t>
            </a:r>
            <a:r>
              <a:rPr lang="el-GR" sz="6000" b="1" dirty="0" err="1">
                <a:solidFill>
                  <a:srgbClr val="000000"/>
                </a:solidFill>
                <a:latin typeface="Comfortaa" panose="020B0604020202020204" charset="0"/>
                <a:ea typeface="Helvetica World Bold"/>
                <a:cs typeface="Helvetica World Bold"/>
                <a:sym typeface="Helvetica World Bold"/>
              </a:rPr>
              <a:t>αρακολούθηση</a:t>
            </a:r>
            <a:r>
              <a:rPr lang="el-GR" sz="6000" b="1" dirty="0">
                <a:solidFill>
                  <a:srgbClr val="000000"/>
                </a:solidFill>
                <a:latin typeface="Comfortaa" panose="020B0604020202020204" charset="0"/>
                <a:ea typeface="Helvetica World Bold"/>
                <a:cs typeface="Helvetica World Bold"/>
                <a:sym typeface="Helvetica World Bold"/>
              </a:rPr>
              <a:t> πορνογραφίας</a:t>
            </a:r>
            <a:endParaRPr lang="en-US" sz="6000" b="1" dirty="0">
              <a:solidFill>
                <a:srgbClr val="000000"/>
              </a:solidFill>
              <a:latin typeface="Comfortaa" panose="020B0604020202020204" charset="0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83195" y="9042533"/>
            <a:ext cx="10972800" cy="94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Pathmendra</a:t>
            </a:r>
            <a:r>
              <a:rPr lang="en-US" sz="2000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P, </a:t>
            </a:r>
            <a:r>
              <a:rPr lang="en-US" sz="2000" dirty="0" err="1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Raggatt</a:t>
            </a:r>
            <a:r>
              <a:rPr lang="en-US" sz="2000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M, Lim MS, Marino JL, Skinner SR</a:t>
            </a:r>
          </a:p>
          <a:p>
            <a:pPr algn="ctr">
              <a:lnSpc>
                <a:spcPts val="254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Exposure to Pornography and Adolescent Sexual Behavior: </a:t>
            </a:r>
          </a:p>
          <a:p>
            <a:pPr algn="ctr">
              <a:lnSpc>
                <a:spcPts val="254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Systematic Review J Med Internet Res 2023.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2057400"/>
            <a:ext cx="10282898" cy="8229600"/>
          </a:xfrm>
          <a:custGeom>
            <a:avLst/>
            <a:gdLst/>
            <a:ahLst/>
            <a:cxnLst/>
            <a:rect l="l" t="t" r="r" b="b"/>
            <a:pathLst>
              <a:path w="10740098" h="8229600">
                <a:moveTo>
                  <a:pt x="0" y="0"/>
                </a:moveTo>
                <a:lnTo>
                  <a:pt x="10740098" y="0"/>
                </a:lnTo>
                <a:lnTo>
                  <a:pt x="10740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flipH="1">
            <a:off x="10839536" y="3277213"/>
            <a:ext cx="6887116" cy="7009787"/>
          </a:xfrm>
          <a:custGeom>
            <a:avLst/>
            <a:gdLst/>
            <a:ahLst/>
            <a:cxnLst/>
            <a:rect l="l" t="t" r="r" b="b"/>
            <a:pathLst>
              <a:path w="6887116" h="7009787">
                <a:moveTo>
                  <a:pt x="6887116" y="0"/>
                </a:moveTo>
                <a:lnTo>
                  <a:pt x="0" y="0"/>
                </a:lnTo>
                <a:lnTo>
                  <a:pt x="0" y="7009787"/>
                </a:lnTo>
                <a:lnTo>
                  <a:pt x="6887116" y="7009787"/>
                </a:lnTo>
                <a:lnTo>
                  <a:pt x="68871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9139238" y="4814887"/>
            <a:ext cx="952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4468203" y="658761"/>
            <a:ext cx="13258449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0"/>
              </a:lnSpc>
              <a:spcBef>
                <a:spcPct val="0"/>
              </a:spcBef>
            </a:pPr>
            <a:r>
              <a:rPr lang="en-US" sz="9209" dirty="0" err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Είσ</a:t>
            </a:r>
            <a:r>
              <a:rPr lang="en-US" sz="9209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αι ο εαυτός σου;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428608" y="6516096"/>
            <a:ext cx="6270447" cy="262219"/>
          </a:xfrm>
          <a:custGeom>
            <a:avLst/>
            <a:gdLst/>
            <a:ahLst/>
            <a:cxnLst/>
            <a:rect l="l" t="t" r="r" b="b"/>
            <a:pathLst>
              <a:path w="6270447" h="262219">
                <a:moveTo>
                  <a:pt x="0" y="0"/>
                </a:moveTo>
                <a:lnTo>
                  <a:pt x="6270446" y="0"/>
                </a:lnTo>
                <a:lnTo>
                  <a:pt x="6270446" y="262219"/>
                </a:lnTo>
                <a:lnTo>
                  <a:pt x="0" y="26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435139" y="2956188"/>
            <a:ext cx="1928795" cy="2745616"/>
          </a:xfrm>
          <a:custGeom>
            <a:avLst/>
            <a:gdLst/>
            <a:ahLst/>
            <a:cxnLst/>
            <a:rect l="l" t="t" r="r" b="b"/>
            <a:pathLst>
              <a:path w="1928795" h="2745616">
                <a:moveTo>
                  <a:pt x="0" y="0"/>
                </a:moveTo>
                <a:lnTo>
                  <a:pt x="1928795" y="0"/>
                </a:lnTo>
                <a:lnTo>
                  <a:pt x="1928795" y="2745615"/>
                </a:lnTo>
                <a:lnTo>
                  <a:pt x="0" y="27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5167420" y="6695137"/>
            <a:ext cx="1948756" cy="1880549"/>
          </a:xfrm>
          <a:custGeom>
            <a:avLst/>
            <a:gdLst/>
            <a:ahLst/>
            <a:cxnLst/>
            <a:rect l="l" t="t" r="r" b="b"/>
            <a:pathLst>
              <a:path w="1948756" h="1880549">
                <a:moveTo>
                  <a:pt x="0" y="0"/>
                </a:moveTo>
                <a:lnTo>
                  <a:pt x="1948755" y="0"/>
                </a:lnTo>
                <a:lnTo>
                  <a:pt x="1948755" y="1880549"/>
                </a:lnTo>
                <a:lnTo>
                  <a:pt x="0" y="188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511323" y="1343810"/>
            <a:ext cx="1637545" cy="1646526"/>
          </a:xfrm>
          <a:custGeom>
            <a:avLst/>
            <a:gdLst/>
            <a:ahLst/>
            <a:cxnLst/>
            <a:rect l="l" t="t" r="r" b="b"/>
            <a:pathLst>
              <a:path w="1637545" h="1646526">
                <a:moveTo>
                  <a:pt x="0" y="0"/>
                </a:moveTo>
                <a:lnTo>
                  <a:pt x="1637545" y="0"/>
                </a:lnTo>
                <a:lnTo>
                  <a:pt x="1637545" y="1646527"/>
                </a:lnTo>
                <a:lnTo>
                  <a:pt x="0" y="1646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16191690" y="1002610"/>
            <a:ext cx="1322342" cy="2011167"/>
          </a:xfrm>
          <a:custGeom>
            <a:avLst/>
            <a:gdLst/>
            <a:ahLst/>
            <a:cxnLst/>
            <a:rect l="l" t="t" r="r" b="b"/>
            <a:pathLst>
              <a:path w="1322342" h="2011167">
                <a:moveTo>
                  <a:pt x="0" y="0"/>
                </a:moveTo>
                <a:lnTo>
                  <a:pt x="1322342" y="0"/>
                </a:lnTo>
                <a:lnTo>
                  <a:pt x="1322342" y="2011167"/>
                </a:lnTo>
                <a:lnTo>
                  <a:pt x="0" y="2011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13481105" y="3216051"/>
            <a:ext cx="2115205" cy="2386691"/>
          </a:xfrm>
          <a:custGeom>
            <a:avLst/>
            <a:gdLst/>
            <a:ahLst/>
            <a:cxnLst/>
            <a:rect l="l" t="t" r="r" b="b"/>
            <a:pathLst>
              <a:path w="2115205" h="2386691">
                <a:moveTo>
                  <a:pt x="0" y="0"/>
                </a:moveTo>
                <a:lnTo>
                  <a:pt x="2115205" y="0"/>
                </a:lnTo>
                <a:lnTo>
                  <a:pt x="2115205" y="2386691"/>
                </a:lnTo>
                <a:lnTo>
                  <a:pt x="0" y="2386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>
            <a:off x="11662165" y="6133574"/>
            <a:ext cx="2484819" cy="2484819"/>
          </a:xfrm>
          <a:custGeom>
            <a:avLst/>
            <a:gdLst/>
            <a:ahLst/>
            <a:cxnLst/>
            <a:rect l="l" t="t" r="r" b="b"/>
            <a:pathLst>
              <a:path w="2484819" h="2484819">
                <a:moveTo>
                  <a:pt x="0" y="0"/>
                </a:moveTo>
                <a:lnTo>
                  <a:pt x="2484818" y="0"/>
                </a:lnTo>
                <a:lnTo>
                  <a:pt x="2484818" y="2484819"/>
                </a:lnTo>
                <a:lnTo>
                  <a:pt x="0" y="2484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>
            <a:off x="15642149" y="6495980"/>
            <a:ext cx="720098" cy="2079706"/>
          </a:xfrm>
          <a:custGeom>
            <a:avLst/>
            <a:gdLst/>
            <a:ahLst/>
            <a:cxnLst/>
            <a:rect l="l" t="t" r="r" b="b"/>
            <a:pathLst>
              <a:path w="720098" h="2079706">
                <a:moveTo>
                  <a:pt x="0" y="0"/>
                </a:moveTo>
                <a:lnTo>
                  <a:pt x="720098" y="0"/>
                </a:lnTo>
                <a:lnTo>
                  <a:pt x="720098" y="2079705"/>
                </a:lnTo>
                <a:lnTo>
                  <a:pt x="0" y="2079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TextBox 11"/>
          <p:cNvSpPr txBox="1"/>
          <p:nvPr/>
        </p:nvSpPr>
        <p:spPr>
          <a:xfrm>
            <a:off x="511323" y="5971358"/>
            <a:ext cx="4463749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ΔΙΑΤΑΡΑΧΗ ΕΠΙΘΥΜΙΑΣ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1323" y="8682826"/>
            <a:ext cx="9775677" cy="83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ΠΡΟΩΡΗ ΕΚΣΠΕΡΜΑΤΙΣΗ</a:t>
            </a:r>
          </a:p>
          <a:p>
            <a:pPr algn="ctr">
              <a:lnSpc>
                <a:spcPts val="3200"/>
              </a:lnSpc>
            </a:pP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ΚΑΘΥΣΤΕΡΗΜΕΝΗ Ή ΑΝΕΣΤΑΛΜΕΝΗ ΕΚΣΠΕΡΜΑΤΙΣΗ </a:t>
            </a:r>
            <a:endParaRPr lang="en-US" sz="3200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14821" y="5976513"/>
            <a:ext cx="3602711" cy="83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ΣΤΥΤΙΚΗ ΔΥΣΛΕΙΤΟΥΡΓΙΑ</a:t>
            </a:r>
            <a:endParaRPr lang="en-US" sz="3200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82367" y="8810952"/>
            <a:ext cx="394872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ΔΙΑΤΑΡΑΧΕΣ </a:t>
            </a:r>
            <a:r>
              <a:rPr lang="en-US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ΠΟΝΟ</a:t>
            </a: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Υ</a:t>
            </a:r>
            <a:endParaRPr lang="en-US" sz="3200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29967" y="5802867"/>
            <a:ext cx="4871609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ΔΙΑΤΑΡΑΧΗ ΕΠΙΘΥΜΙΑΣ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54770" y="8797141"/>
            <a:ext cx="4033230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l-GR" sz="3200" dirty="0">
                <a:solidFill>
                  <a:srgbClr val="000000"/>
                </a:solidFill>
                <a:latin typeface="TT Rounds Neue"/>
                <a:ea typeface="TT Rounds Neue"/>
                <a:cs typeface="TT Rounds Neue"/>
                <a:sym typeface="TT Rounds Neue"/>
              </a:rPr>
              <a:t>ΑΝΟΡΓΑΣΜΙΑ</a:t>
            </a:r>
            <a:endParaRPr lang="en-US" sz="3200" dirty="0">
              <a:solidFill>
                <a:srgbClr val="000000"/>
              </a:solidFill>
              <a:latin typeface="TT Rounds Neue"/>
              <a:ea typeface="TT Rounds Neue"/>
              <a:cs typeface="TT Rounds Neue"/>
              <a:sym typeface="TT Rounds Neu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432063"/>
            <a:ext cx="1623060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ΣΕΞΟΥΑΛΙΚΕΣ ΔΥΣΛΕΙΤΟΥΡΓΙΕΣ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11985" y="9606098"/>
            <a:ext cx="1660327" cy="35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  <p:sp>
        <p:nvSpPr>
          <p:cNvPr id="19" name="Freeform 2"/>
          <p:cNvSpPr/>
          <p:nvPr/>
        </p:nvSpPr>
        <p:spPr>
          <a:xfrm>
            <a:off x="5632366" y="3128475"/>
            <a:ext cx="3140122" cy="2743200"/>
          </a:xfrm>
          <a:custGeom>
            <a:avLst/>
            <a:gdLst/>
            <a:ahLst/>
            <a:cxnLst/>
            <a:rect l="l" t="t" r="r" b="b"/>
            <a:pathLst>
              <a:path w="4629873" h="4114800">
                <a:moveTo>
                  <a:pt x="0" y="0"/>
                </a:moveTo>
                <a:lnTo>
                  <a:pt x="4629874" y="0"/>
                </a:lnTo>
                <a:lnTo>
                  <a:pt x="4629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35928" y="3116547"/>
            <a:ext cx="10439399" cy="7162800"/>
          </a:xfrm>
          <a:custGeom>
            <a:avLst/>
            <a:gdLst/>
            <a:ahLst/>
            <a:cxnLst/>
            <a:rect l="l" t="t" r="r" b="b"/>
            <a:pathLst>
              <a:path w="8484179" h="6117688">
                <a:moveTo>
                  <a:pt x="0" y="0"/>
                </a:moveTo>
                <a:lnTo>
                  <a:pt x="8484179" y="0"/>
                </a:lnTo>
                <a:lnTo>
                  <a:pt x="8484179" y="6117688"/>
                </a:lnTo>
                <a:lnTo>
                  <a:pt x="0" y="6117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3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16021489" y="9677334"/>
            <a:ext cx="199769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  <p:sp>
        <p:nvSpPr>
          <p:cNvPr id="6" name="Σύννεφο 5"/>
          <p:cNvSpPr/>
          <p:nvPr/>
        </p:nvSpPr>
        <p:spPr>
          <a:xfrm>
            <a:off x="13023272" y="332369"/>
            <a:ext cx="4800600" cy="3429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400" dirty="0"/>
              <a:t>Ο νέος άνδρας τη βιώνει </a:t>
            </a:r>
          </a:p>
          <a:p>
            <a:pPr algn="ctr"/>
            <a:r>
              <a:rPr lang="el-GR" sz="3400" dirty="0"/>
              <a:t>ως ανικανότητα!</a:t>
            </a:r>
          </a:p>
        </p:txBody>
      </p:sp>
      <p:sp>
        <p:nvSpPr>
          <p:cNvPr id="7" name="Διάγραμμα ροής: Γραμμή σύνδεσης 6"/>
          <p:cNvSpPr/>
          <p:nvPr/>
        </p:nvSpPr>
        <p:spPr>
          <a:xfrm>
            <a:off x="13743709" y="383147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Διάγραμμα ροής: Γραμμή σύνδεσης 7"/>
          <p:cNvSpPr/>
          <p:nvPr/>
        </p:nvSpPr>
        <p:spPr>
          <a:xfrm>
            <a:off x="3519055" y="4288675"/>
            <a:ext cx="457200" cy="457200"/>
          </a:xfrm>
          <a:prstGeom prst="flowChartConnector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Σύννεφο 8"/>
          <p:cNvSpPr/>
          <p:nvPr/>
        </p:nvSpPr>
        <p:spPr>
          <a:xfrm>
            <a:off x="464128" y="312461"/>
            <a:ext cx="5486400" cy="3468816"/>
          </a:xfrm>
          <a:prstGeom prst="cloud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Η νέα γυναίκα βιώνει τη σεξουαλική δυσλειτουργία</a:t>
            </a:r>
          </a:p>
          <a:p>
            <a:pPr algn="ctr"/>
            <a:r>
              <a:rPr lang="el-GR" sz="3600" dirty="0"/>
              <a:t> ως αρρώστια!</a:t>
            </a:r>
          </a:p>
        </p:txBody>
      </p:sp>
      <p:sp>
        <p:nvSpPr>
          <p:cNvPr id="10" name="Διάγραμμα ροής: Γραμμή σύνδεσης 9"/>
          <p:cNvSpPr/>
          <p:nvPr/>
        </p:nvSpPr>
        <p:spPr>
          <a:xfrm>
            <a:off x="3207328" y="3659316"/>
            <a:ext cx="457200" cy="457200"/>
          </a:xfrm>
          <a:prstGeom prst="flowChartConnector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Διάγραμμα ροής: Γραμμή σύνδεσης 2">
            <a:extLst>
              <a:ext uri="{FF2B5EF4-FFF2-40B4-BE49-F238E27FC236}">
                <a16:creationId xmlns:a16="http://schemas.microsoft.com/office/drawing/2014/main" id="{029615CC-F4DB-F7BA-19B9-D8C6394F980A}"/>
              </a:ext>
            </a:extLst>
          </p:cNvPr>
          <p:cNvSpPr/>
          <p:nvPr/>
        </p:nvSpPr>
        <p:spPr>
          <a:xfrm>
            <a:off x="13172209" y="428867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600" y="1062094"/>
            <a:ext cx="17198800" cy="8925504"/>
          </a:xfrm>
          <a:custGeom>
            <a:avLst/>
            <a:gdLst/>
            <a:ahLst/>
            <a:cxnLst/>
            <a:rect l="l" t="t" r="r" b="b"/>
            <a:pathLst>
              <a:path w="17390745" h="9291225">
                <a:moveTo>
                  <a:pt x="0" y="0"/>
                </a:moveTo>
                <a:lnTo>
                  <a:pt x="17390746" y="0"/>
                </a:lnTo>
                <a:lnTo>
                  <a:pt x="17390746" y="9291225"/>
                </a:lnTo>
                <a:lnTo>
                  <a:pt x="0" y="929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" r="-1484" b="-931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3030200" y="385280"/>
            <a:ext cx="4348534" cy="4114800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632004" y="5820796"/>
            <a:ext cx="3202063" cy="4114800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2" y="0"/>
                </a:lnTo>
                <a:lnTo>
                  <a:pt x="320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440061" y="351404"/>
            <a:ext cx="7330192" cy="88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Για</a:t>
            </a:r>
            <a:r>
              <a:rPr lang="en-US" sz="5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τί</a:t>
            </a:r>
            <a:r>
              <a:rPr lang="en-US" sz="5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5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φλερτάρουμε</a:t>
            </a:r>
            <a:r>
              <a:rPr lang="en-US" sz="5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;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7622" y="5492183"/>
            <a:ext cx="2601397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ΚΙΝΗΤΡΟ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32391" y="9593263"/>
            <a:ext cx="166032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  <p:extLst>
      <p:ext uri="{BB962C8B-B14F-4D97-AF65-F5344CB8AC3E}">
        <p14:creationId xmlns:p14="http://schemas.microsoft.com/office/powerpoint/2010/main" val="972123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526888" y="2653619"/>
            <a:ext cx="6570627" cy="562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Εξελικτικά, το κόστος</a:t>
            </a:r>
          </a:p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των ψευδώς </a:t>
            </a:r>
          </a:p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αρνητικών σφαλμάτων για τον άνδρα </a:t>
            </a:r>
          </a:p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ήταν μεγαλύτερο</a:t>
            </a:r>
          </a:p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(έχανε ευκαιρία </a:t>
            </a:r>
          </a:p>
          <a:p>
            <a:pPr algn="ctr">
              <a:lnSpc>
                <a:spcPts val="6424"/>
              </a:lnSpc>
            </a:pPr>
            <a:r>
              <a:rPr lang="en-US" sz="3941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για αναπαραγωγή)! </a:t>
            </a:r>
          </a:p>
        </p:txBody>
      </p:sp>
      <p:sp>
        <p:nvSpPr>
          <p:cNvPr id="5" name="Freeform 5"/>
          <p:cNvSpPr/>
          <p:nvPr/>
        </p:nvSpPr>
        <p:spPr>
          <a:xfrm>
            <a:off x="15390050" y="387752"/>
            <a:ext cx="1908097" cy="1918562"/>
          </a:xfrm>
          <a:custGeom>
            <a:avLst/>
            <a:gdLst/>
            <a:ahLst/>
            <a:cxnLst/>
            <a:rect l="l" t="t" r="r" b="b"/>
            <a:pathLst>
              <a:path w="1908097" h="1918562">
                <a:moveTo>
                  <a:pt x="0" y="0"/>
                </a:moveTo>
                <a:lnTo>
                  <a:pt x="1908097" y="0"/>
                </a:lnTo>
                <a:lnTo>
                  <a:pt x="1908097" y="1918562"/>
                </a:lnTo>
                <a:lnTo>
                  <a:pt x="0" y="1918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6"/>
          <p:cNvSpPr txBox="1"/>
          <p:nvPr/>
        </p:nvSpPr>
        <p:spPr>
          <a:xfrm>
            <a:off x="1943901" y="690563"/>
            <a:ext cx="13736601" cy="7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Error management theory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77234" y="9478159"/>
            <a:ext cx="10133532" cy="57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  <a:spcBef>
                <a:spcPct val="0"/>
              </a:spcBef>
            </a:pPr>
            <a:r>
              <a:rPr lang="en-US" sz="186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Fox, N. J. (2024). Error management theory and the ability to bias belief and doubt. </a:t>
            </a:r>
          </a:p>
          <a:p>
            <a:pPr algn="ctr">
              <a:lnSpc>
                <a:spcPts val="2233"/>
              </a:lnSpc>
              <a:spcBef>
                <a:spcPct val="0"/>
              </a:spcBef>
            </a:pPr>
            <a:r>
              <a:rPr lang="en-US" sz="186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Culture and Evolution.</a:t>
            </a:r>
          </a:p>
        </p:txBody>
      </p:sp>
      <p:graphicFrame>
        <p:nvGraphicFramePr>
          <p:cNvPr id="9" name="Διάγραμμα 8"/>
          <p:cNvGraphicFramePr/>
          <p:nvPr/>
        </p:nvGraphicFramePr>
        <p:xfrm>
          <a:off x="-685800" y="1929597"/>
          <a:ext cx="7315200" cy="71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Διάγραμμα 9"/>
          <p:cNvGraphicFramePr/>
          <p:nvPr/>
        </p:nvGraphicFramePr>
        <p:xfrm>
          <a:off x="11049000" y="2019328"/>
          <a:ext cx="6836598" cy="692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792495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3882" y="2076318"/>
            <a:ext cx="6687305" cy="7181982"/>
          </a:xfrm>
          <a:custGeom>
            <a:avLst/>
            <a:gdLst/>
            <a:ahLst/>
            <a:cxnLst/>
            <a:rect l="l" t="t" r="r" b="b"/>
            <a:pathLst>
              <a:path w="6687305" h="7181982">
                <a:moveTo>
                  <a:pt x="0" y="0"/>
                </a:moveTo>
                <a:lnTo>
                  <a:pt x="6687305" y="0"/>
                </a:lnTo>
                <a:lnTo>
                  <a:pt x="6687305" y="7181982"/>
                </a:lnTo>
                <a:lnTo>
                  <a:pt x="0" y="7181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79" r="-28044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277396" y="2166953"/>
            <a:ext cx="6326467" cy="7000711"/>
          </a:xfrm>
          <a:custGeom>
            <a:avLst/>
            <a:gdLst/>
            <a:ahLst/>
            <a:cxnLst/>
            <a:rect l="l" t="t" r="r" b="b"/>
            <a:pathLst>
              <a:path w="6326467" h="7000711">
                <a:moveTo>
                  <a:pt x="0" y="0"/>
                </a:moveTo>
                <a:lnTo>
                  <a:pt x="6326466" y="0"/>
                </a:lnTo>
                <a:lnTo>
                  <a:pt x="6326466" y="7000711"/>
                </a:lnTo>
                <a:lnTo>
                  <a:pt x="0" y="7000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383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6032480" y="377427"/>
            <a:ext cx="1169942" cy="1691271"/>
          </a:xfrm>
          <a:custGeom>
            <a:avLst/>
            <a:gdLst/>
            <a:ahLst/>
            <a:cxnLst/>
            <a:rect l="l" t="t" r="r" b="b"/>
            <a:pathLst>
              <a:path w="1322342" h="2011167">
                <a:moveTo>
                  <a:pt x="0" y="0"/>
                </a:moveTo>
                <a:lnTo>
                  <a:pt x="1322342" y="0"/>
                </a:lnTo>
                <a:lnTo>
                  <a:pt x="1322342" y="2011167"/>
                </a:lnTo>
                <a:lnTo>
                  <a:pt x="0" y="2011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2286000" y="643348"/>
            <a:ext cx="1310872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Error management theory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6593" y="2730686"/>
            <a:ext cx="8574814" cy="515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5"/>
              </a:lnSpc>
            </a:pPr>
            <a:r>
              <a:rPr lang="en-US" sz="42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Αντίθετα, για τις γυναίκες</a:t>
            </a:r>
          </a:p>
          <a:p>
            <a:pPr algn="ctr">
              <a:lnSpc>
                <a:spcPts val="6845"/>
              </a:lnSpc>
            </a:pPr>
            <a:r>
              <a:rPr lang="en-US" sz="42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το κόστος </a:t>
            </a:r>
          </a:p>
          <a:p>
            <a:pPr algn="ctr">
              <a:lnSpc>
                <a:spcPts val="6845"/>
              </a:lnSpc>
            </a:pPr>
            <a:r>
              <a:rPr lang="en-US" sz="42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των ψευδώς θετικών σφαλμάτων ήταν μεγαλύτερο </a:t>
            </a:r>
          </a:p>
          <a:p>
            <a:pPr algn="ctr">
              <a:lnSpc>
                <a:spcPts val="6845"/>
              </a:lnSpc>
            </a:pPr>
            <a:r>
              <a:rPr lang="en-US" sz="42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(έμενε εγκαταλελειμμένη εκείνη &amp; τα μικρά της.)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50631" y="9375203"/>
            <a:ext cx="1314442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Fox, N. J. (2024). Error management theory and the ability to bias belief and doubt. 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Culture and Evolution.</a:t>
            </a:r>
          </a:p>
        </p:txBody>
      </p:sp>
    </p:spTree>
    <p:extLst>
      <p:ext uri="{BB962C8B-B14F-4D97-AF65-F5344CB8AC3E}">
        <p14:creationId xmlns:p14="http://schemas.microsoft.com/office/powerpoint/2010/main" val="1148138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Πολυμέσα1">
            <a:hlinkClick r:id="" action="ppaction://media"/>
            <a:extLst>
              <a:ext uri="{FF2B5EF4-FFF2-40B4-BE49-F238E27FC236}">
                <a16:creationId xmlns:a16="http://schemas.microsoft.com/office/drawing/2014/main" id="{672424CD-536A-D263-C632-E4DEA999F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-1"/>
            <a:ext cx="5867400" cy="104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650" y="557497"/>
            <a:ext cx="9058945" cy="9158860"/>
          </a:xfrm>
          <a:custGeom>
            <a:avLst/>
            <a:gdLst/>
            <a:ahLst/>
            <a:cxnLst/>
            <a:rect l="l" t="t" r="r" b="b"/>
            <a:pathLst>
              <a:path w="9058945" h="9158860">
                <a:moveTo>
                  <a:pt x="0" y="0"/>
                </a:moveTo>
                <a:lnTo>
                  <a:pt x="9058945" y="0"/>
                </a:lnTo>
                <a:lnTo>
                  <a:pt x="9058945" y="9158860"/>
                </a:lnTo>
                <a:lnTo>
                  <a:pt x="0" y="9158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flipH="1">
            <a:off x="9814480" y="3637552"/>
            <a:ext cx="1302089" cy="1750975"/>
          </a:xfrm>
          <a:custGeom>
            <a:avLst/>
            <a:gdLst/>
            <a:ahLst/>
            <a:cxnLst/>
            <a:rect l="l" t="t" r="r" b="b"/>
            <a:pathLst>
              <a:path w="1302089" h="1750975">
                <a:moveTo>
                  <a:pt x="1302088" y="0"/>
                </a:moveTo>
                <a:lnTo>
                  <a:pt x="0" y="0"/>
                </a:lnTo>
                <a:lnTo>
                  <a:pt x="0" y="1750975"/>
                </a:lnTo>
                <a:lnTo>
                  <a:pt x="1302088" y="1750975"/>
                </a:lnTo>
                <a:lnTo>
                  <a:pt x="13020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flipH="1">
            <a:off x="9814480" y="7108171"/>
            <a:ext cx="1302089" cy="1750975"/>
          </a:xfrm>
          <a:custGeom>
            <a:avLst/>
            <a:gdLst/>
            <a:ahLst/>
            <a:cxnLst/>
            <a:rect l="l" t="t" r="r" b="b"/>
            <a:pathLst>
              <a:path w="1302089" h="1750975">
                <a:moveTo>
                  <a:pt x="1302088" y="0"/>
                </a:moveTo>
                <a:lnTo>
                  <a:pt x="0" y="0"/>
                </a:lnTo>
                <a:lnTo>
                  <a:pt x="0" y="1750975"/>
                </a:lnTo>
                <a:lnTo>
                  <a:pt x="1302088" y="1750975"/>
                </a:lnTo>
                <a:lnTo>
                  <a:pt x="13020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12552430" y="4615218"/>
            <a:ext cx="3638489" cy="2057400"/>
          </a:xfrm>
          <a:custGeom>
            <a:avLst/>
            <a:gdLst/>
            <a:ahLst/>
            <a:cxnLst/>
            <a:rect l="l" t="t" r="r" b="b"/>
            <a:pathLst>
              <a:path w="3638489" h="2057400">
                <a:moveTo>
                  <a:pt x="0" y="0"/>
                </a:moveTo>
                <a:lnTo>
                  <a:pt x="3638488" y="0"/>
                </a:lnTo>
                <a:lnTo>
                  <a:pt x="36384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6"/>
          <p:cNvSpPr txBox="1"/>
          <p:nvPr/>
        </p:nvSpPr>
        <p:spPr>
          <a:xfrm>
            <a:off x="10052270" y="599077"/>
            <a:ext cx="7056974" cy="223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6"/>
              </a:lnSpc>
              <a:spcBef>
                <a:spcPct val="0"/>
              </a:spcBef>
            </a:pPr>
            <a:r>
              <a:rPr lang="en-US" sz="7372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ΟΙ ΓΟΝΕΙΣ ΜΙΛΑΝΕ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16568" y="3628027"/>
            <a:ext cx="6862783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στους</a:t>
            </a:r>
            <a:r>
              <a:rPr lang="en-US" sz="43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3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νέους</a:t>
            </a:r>
            <a:r>
              <a:rPr lang="en-US" sz="43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για το </a:t>
            </a:r>
            <a:r>
              <a:rPr lang="en-US" sz="43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</a:t>
            </a:r>
            <a:r>
              <a:rPr lang="en-US" sz="43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76840" y="6974008"/>
            <a:ext cx="6989668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ξέρουν οι νέοι </a:t>
            </a:r>
          </a:p>
          <a:p>
            <a:pPr algn="ctr">
              <a:lnSpc>
                <a:spcPts val="5279"/>
              </a:lnSpc>
            </a:pPr>
            <a:r>
              <a:rPr lang="en-US" sz="4399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ότι και οι γονείς τους</a:t>
            </a:r>
          </a:p>
          <a:p>
            <a:pPr algn="ctr">
              <a:lnSpc>
                <a:spcPts val="5279"/>
              </a:lnSpc>
            </a:pPr>
            <a:r>
              <a:rPr lang="en-US" sz="4399" b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κάνουν σεξ;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1736" y="510922"/>
            <a:ext cx="6620802" cy="4632578"/>
          </a:xfrm>
          <a:custGeom>
            <a:avLst/>
            <a:gdLst/>
            <a:ahLst/>
            <a:cxnLst/>
            <a:rect l="l" t="t" r="r" b="b"/>
            <a:pathLst>
              <a:path w="6620802" h="4632578">
                <a:moveTo>
                  <a:pt x="0" y="0"/>
                </a:moveTo>
                <a:lnTo>
                  <a:pt x="6620802" y="0"/>
                </a:lnTo>
                <a:lnTo>
                  <a:pt x="6620802" y="4632578"/>
                </a:lnTo>
                <a:lnTo>
                  <a:pt x="0" y="4632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491" b="-15735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2822538" y="5143500"/>
            <a:ext cx="5465462" cy="4410554"/>
          </a:xfrm>
          <a:custGeom>
            <a:avLst/>
            <a:gdLst/>
            <a:ahLst/>
            <a:cxnLst/>
            <a:rect l="l" t="t" r="r" b="b"/>
            <a:pathLst>
              <a:path w="5465462" h="4410554">
                <a:moveTo>
                  <a:pt x="0" y="0"/>
                </a:moveTo>
                <a:lnTo>
                  <a:pt x="5465462" y="0"/>
                </a:lnTo>
                <a:lnTo>
                  <a:pt x="5465462" y="4410554"/>
                </a:lnTo>
                <a:lnTo>
                  <a:pt x="0" y="4410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677" b="-11397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4919391" y="8267700"/>
            <a:ext cx="736727" cy="708179"/>
          </a:xfrm>
          <a:custGeom>
            <a:avLst/>
            <a:gdLst/>
            <a:ahLst/>
            <a:cxnLst/>
            <a:rect l="l" t="t" r="r" b="b"/>
            <a:pathLst>
              <a:path w="736727" h="708179">
                <a:moveTo>
                  <a:pt x="0" y="0"/>
                </a:moveTo>
                <a:lnTo>
                  <a:pt x="736727" y="0"/>
                </a:lnTo>
                <a:lnTo>
                  <a:pt x="736727" y="708179"/>
                </a:lnTo>
                <a:lnTo>
                  <a:pt x="0" y="708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12822538" y="510922"/>
            <a:ext cx="5465462" cy="4632578"/>
          </a:xfrm>
          <a:custGeom>
            <a:avLst/>
            <a:gdLst/>
            <a:ahLst/>
            <a:cxnLst/>
            <a:rect l="l" t="t" r="r" b="b"/>
            <a:pathLst>
              <a:path w="5465462" h="4632578">
                <a:moveTo>
                  <a:pt x="0" y="0"/>
                </a:moveTo>
                <a:lnTo>
                  <a:pt x="5465462" y="0"/>
                </a:lnTo>
                <a:lnTo>
                  <a:pt x="5465462" y="4632578"/>
                </a:lnTo>
                <a:lnTo>
                  <a:pt x="0" y="4632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7084" r="-2659" b="-115499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6201736" y="5143500"/>
            <a:ext cx="6620802" cy="4410554"/>
          </a:xfrm>
          <a:custGeom>
            <a:avLst/>
            <a:gdLst/>
            <a:ahLst/>
            <a:cxnLst/>
            <a:rect l="l" t="t" r="r" b="b"/>
            <a:pathLst>
              <a:path w="6620802" h="4410554">
                <a:moveTo>
                  <a:pt x="0" y="0"/>
                </a:moveTo>
                <a:lnTo>
                  <a:pt x="6620802" y="0"/>
                </a:lnTo>
                <a:lnTo>
                  <a:pt x="6620802" y="4410554"/>
                </a:lnTo>
                <a:lnTo>
                  <a:pt x="0" y="441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171" b="-17027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1542892" y="202590"/>
            <a:ext cx="2932147" cy="2440211"/>
          </a:xfrm>
          <a:custGeom>
            <a:avLst/>
            <a:gdLst/>
            <a:ahLst/>
            <a:cxnLst/>
            <a:rect l="l" t="t" r="r" b="b"/>
            <a:pathLst>
              <a:path w="2932147" h="2440211">
                <a:moveTo>
                  <a:pt x="0" y="0"/>
                </a:moveTo>
                <a:lnTo>
                  <a:pt x="2932147" y="0"/>
                </a:lnTo>
                <a:lnTo>
                  <a:pt x="2932147" y="2440212"/>
                </a:lnTo>
                <a:lnTo>
                  <a:pt x="0" y="2440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3797" b="-86711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TextBox 8"/>
          <p:cNvSpPr txBox="1"/>
          <p:nvPr/>
        </p:nvSpPr>
        <p:spPr>
          <a:xfrm>
            <a:off x="184560" y="2323860"/>
            <a:ext cx="5648813" cy="593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sz="6500" b="1" dirty="0">
                <a:solidFill>
                  <a:srgbClr val="000000"/>
                </a:solidFill>
                <a:latin typeface="Comfortaa"/>
                <a:ea typeface="Helvetica World Bold"/>
                <a:cs typeface="Helvetica World Bold"/>
                <a:sym typeface="Helvetica World Bold"/>
              </a:rPr>
              <a:t>ΚΟΙΝΩΝΙΚΑ ΠΡΟΤΥΠΑ</a:t>
            </a:r>
          </a:p>
          <a:p>
            <a:pPr algn="ctr">
              <a:lnSpc>
                <a:spcPts val="7650"/>
              </a:lnSpc>
            </a:pPr>
            <a:r>
              <a:rPr lang="en-US" sz="6500" b="1" dirty="0">
                <a:solidFill>
                  <a:srgbClr val="000000"/>
                </a:solidFill>
                <a:latin typeface="Comfortaa"/>
                <a:ea typeface="Helvetica World Bold"/>
                <a:cs typeface="Helvetica World Bold"/>
                <a:sym typeface="Helvetica World Bold"/>
              </a:rPr>
              <a:t> ΜΕΣΑ ΑΠΟ ΤΗ ΣΑΤΥΡΑ </a:t>
            </a:r>
          </a:p>
          <a:p>
            <a:pPr algn="ctr">
              <a:lnSpc>
                <a:spcPts val="765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000000"/>
                </a:solidFill>
                <a:latin typeface="Comfortaa"/>
                <a:ea typeface="Helvetica World Bold"/>
                <a:cs typeface="Helvetica World Bold"/>
                <a:sym typeface="Helvetica World Bold"/>
              </a:rPr>
              <a:t>ΤΟΥ JOAN CORNELLA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438755"/>
            <a:ext cx="5159935" cy="5438667"/>
          </a:xfrm>
          <a:custGeom>
            <a:avLst/>
            <a:gdLst/>
            <a:ahLst/>
            <a:cxnLst/>
            <a:rect l="l" t="t" r="r" b="b"/>
            <a:pathLst>
              <a:path w="5159935" h="5438667">
                <a:moveTo>
                  <a:pt x="0" y="0"/>
                </a:moveTo>
                <a:lnTo>
                  <a:pt x="5159935" y="0"/>
                </a:lnTo>
                <a:lnTo>
                  <a:pt x="5159935" y="5438667"/>
                </a:lnTo>
                <a:lnTo>
                  <a:pt x="0" y="54386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4197550" y="6019360"/>
            <a:ext cx="3602973" cy="4282880"/>
          </a:xfrm>
          <a:custGeom>
            <a:avLst/>
            <a:gdLst/>
            <a:ahLst/>
            <a:cxnLst/>
            <a:rect l="l" t="t" r="r" b="b"/>
            <a:pathLst>
              <a:path w="3602973" h="4282880">
                <a:moveTo>
                  <a:pt x="0" y="0"/>
                </a:moveTo>
                <a:lnTo>
                  <a:pt x="3602972" y="0"/>
                </a:lnTo>
                <a:lnTo>
                  <a:pt x="3602972" y="4282880"/>
                </a:lnTo>
                <a:lnTo>
                  <a:pt x="0" y="428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156465" y="857250"/>
            <a:ext cx="14041085" cy="138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l-GR" sz="8000" b="1" dirty="0">
                <a:solidFill>
                  <a:srgbClr val="FD4F68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Η δική μας γραμμή</a:t>
            </a:r>
            <a:r>
              <a:rPr lang="en-US" sz="8000" b="1" dirty="0">
                <a:solidFill>
                  <a:srgbClr val="FD4F68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78300" y="3850120"/>
            <a:ext cx="1002946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Δωρεάν Συμβουλευτική Γραμμή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69568" y="5247835"/>
            <a:ext cx="1002946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210 7 79 79 79</a:t>
            </a:r>
          </a:p>
        </p:txBody>
      </p:sp>
      <p:sp>
        <p:nvSpPr>
          <p:cNvPr id="7" name="Freeform 7"/>
          <p:cNvSpPr/>
          <p:nvPr/>
        </p:nvSpPr>
        <p:spPr>
          <a:xfrm>
            <a:off x="379329" y="8877422"/>
            <a:ext cx="3602973" cy="1038576"/>
          </a:xfrm>
          <a:custGeom>
            <a:avLst/>
            <a:gdLst/>
            <a:ahLst/>
            <a:cxnLst/>
            <a:rect l="l" t="t" r="r" b="b"/>
            <a:pathLst>
              <a:path w="3875411" h="1225314">
                <a:moveTo>
                  <a:pt x="0" y="0"/>
                </a:moveTo>
                <a:lnTo>
                  <a:pt x="3875412" y="0"/>
                </a:lnTo>
                <a:lnTo>
                  <a:pt x="3875412" y="1225314"/>
                </a:lnTo>
                <a:lnTo>
                  <a:pt x="0" y="1225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54260"/>
            <a:ext cx="5500393" cy="6232740"/>
          </a:xfrm>
          <a:custGeom>
            <a:avLst/>
            <a:gdLst/>
            <a:ahLst/>
            <a:cxnLst/>
            <a:rect l="l" t="t" r="r" b="b"/>
            <a:pathLst>
              <a:path w="5500393" h="6232740">
                <a:moveTo>
                  <a:pt x="0" y="0"/>
                </a:moveTo>
                <a:lnTo>
                  <a:pt x="5500393" y="0"/>
                </a:lnTo>
                <a:lnTo>
                  <a:pt x="5500393" y="6232740"/>
                </a:lnTo>
                <a:lnTo>
                  <a:pt x="0" y="6232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80144" y="710962"/>
            <a:ext cx="17727711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41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</a:t>
            </a:r>
            <a:r>
              <a:rPr lang="en-US" sz="41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Είμ</a:t>
            </a:r>
            <a:r>
              <a:rPr lang="en-US" sz="41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αι ο Α., 21 ετών και νιώθω ανίκανος να ικανοποιήσω</a:t>
            </a:r>
          </a:p>
          <a:p>
            <a:pPr algn="ctr">
              <a:lnSpc>
                <a:spcPts val="6150"/>
              </a:lnSpc>
            </a:pPr>
            <a:r>
              <a:rPr lang="en-US" sz="41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</a:t>
            </a:r>
            <a:r>
              <a:rPr lang="el-GR" sz="41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η</a:t>
            </a:r>
            <a:r>
              <a:rPr lang="en-US" sz="41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σύντροφο μου γιατί διαρκώ πολύ λίγο στο σεξ.”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05465" y="2944681"/>
            <a:ext cx="13502390" cy="291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8"/>
              </a:lnSpc>
            </a:pP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Κάθε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φορά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που βγα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ίνω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με κα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ινούργι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 κοπέλα, έχω το ίδιο άγχος, μήπως δεν έχω στύση </a:t>
            </a:r>
          </a:p>
          <a:p>
            <a:pPr algn="ctr">
              <a:lnSpc>
                <a:spcPts val="6098"/>
              </a:lnSpc>
            </a:pP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στις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π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ρώτες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μας επα</a:t>
            </a:r>
            <a:r>
              <a:rPr lang="en-US" sz="4356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φές</a:t>
            </a:r>
            <a:r>
              <a:rPr lang="en-US" sz="4356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.”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Κ., 25 </a:t>
            </a:r>
            <a:r>
              <a:rPr lang="en-US" sz="3500" b="1" dirty="0" err="1">
                <a:solidFill>
                  <a:srgbClr val="0188E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ετών</a:t>
            </a:r>
            <a:endParaRPr lang="en-US" sz="3500" b="1" dirty="0">
              <a:solidFill>
                <a:srgbClr val="0188E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46110" y="6522881"/>
            <a:ext cx="12161746" cy="327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5"/>
              </a:lnSpc>
            </a:pPr>
            <a:r>
              <a:rPr lang="en-US" sz="373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“Τον τελευταίο καιρό,</a:t>
            </a:r>
          </a:p>
          <a:p>
            <a:pPr algn="ctr">
              <a:lnSpc>
                <a:spcPts val="5235"/>
              </a:lnSpc>
            </a:pPr>
            <a:r>
              <a:rPr lang="en-US" sz="373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είμαι πολύ πιεσμένος με τη δουλειά</a:t>
            </a:r>
          </a:p>
          <a:p>
            <a:pPr algn="ctr">
              <a:lnSpc>
                <a:spcPts val="5235"/>
              </a:lnSpc>
            </a:pPr>
            <a:r>
              <a:rPr lang="en-US" sz="373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και δεν έχω την παραμικρή όρεξη για σεξ. </a:t>
            </a:r>
          </a:p>
          <a:p>
            <a:pPr algn="ctr">
              <a:lnSpc>
                <a:spcPts val="5235"/>
              </a:lnSpc>
            </a:pPr>
            <a:r>
              <a:rPr lang="en-US" sz="373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Η σχέση μου όλο γκρινιάζει για αυτό.”</a:t>
            </a:r>
          </a:p>
          <a:p>
            <a:pPr algn="ctr">
              <a:lnSpc>
                <a:spcPts val="5235"/>
              </a:lnSpc>
              <a:spcBef>
                <a:spcPct val="0"/>
              </a:spcBef>
            </a:pPr>
            <a:r>
              <a:rPr lang="en-US" sz="373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Π., 30 ετών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930741"/>
            <a:ext cx="7295562" cy="6356259"/>
          </a:xfrm>
          <a:custGeom>
            <a:avLst/>
            <a:gdLst/>
            <a:ahLst/>
            <a:cxnLst/>
            <a:rect l="l" t="t" r="r" b="b"/>
            <a:pathLst>
              <a:path w="7295562" h="6356259">
                <a:moveTo>
                  <a:pt x="0" y="0"/>
                </a:moveTo>
                <a:lnTo>
                  <a:pt x="7295562" y="0"/>
                </a:lnTo>
                <a:lnTo>
                  <a:pt x="7295562" y="6356259"/>
                </a:lnTo>
                <a:lnTo>
                  <a:pt x="0" y="635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543088" y="525689"/>
            <a:ext cx="16716212" cy="191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2"/>
              </a:lnSpc>
            </a:pPr>
            <a:r>
              <a:rPr lang="en-US" sz="545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“Είμαι η Μ., 27 ετών και δεν είχα ποτέ οργασμό!”</a:t>
            </a:r>
          </a:p>
          <a:p>
            <a:pPr algn="ctr">
              <a:lnSpc>
                <a:spcPts val="7642"/>
              </a:lnSpc>
              <a:spcBef>
                <a:spcPct val="0"/>
              </a:spcBef>
            </a:pPr>
            <a:endParaRPr lang="en-US" sz="5459" b="1">
              <a:solidFill>
                <a:srgbClr val="00000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15812" y="1985909"/>
            <a:ext cx="12543488" cy="379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</a:t>
            </a: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ακάλυψα στον υπολογιστή </a:t>
            </a:r>
          </a:p>
          <a:p>
            <a:pPr algn="ctr">
              <a:lnSpc>
                <a:spcPts val="6019"/>
              </a:lnSpc>
            </a:pP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του επί 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δύο</a:t>
            </a: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χρόνι</a:t>
            </a: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 30χρονου συντρόφου μου πορνογραφικό υλικό 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από π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ροηγούμενες</a:t>
            </a: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σχέσεις</a:t>
            </a: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του”.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Α., 24 </a:t>
            </a:r>
            <a:r>
              <a:rPr lang="en-US" sz="42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ετών</a:t>
            </a:r>
            <a:endParaRPr lang="en-US" sz="4299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532687" y="6403076"/>
            <a:ext cx="10621200" cy="322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“Φοβάμαι τόσο πολύ τον πόνο</a:t>
            </a:r>
          </a:p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της πρώτης φοράς </a:t>
            </a:r>
          </a:p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που με μπλοκάρει σεξουαλικά.”</a:t>
            </a:r>
          </a:p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Ε., 19 ετών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0"/>
            <a:ext cx="4325677" cy="4114800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0744200" y="7054596"/>
            <a:ext cx="7315200" cy="2965704"/>
          </a:xfrm>
          <a:custGeom>
            <a:avLst/>
            <a:gdLst/>
            <a:ahLst/>
            <a:cxnLst/>
            <a:rect l="l" t="t" r="r" b="b"/>
            <a:pathLst>
              <a:path w="7315200" h="2965704">
                <a:moveTo>
                  <a:pt x="0" y="0"/>
                </a:moveTo>
                <a:lnTo>
                  <a:pt x="7315200" y="0"/>
                </a:lnTo>
                <a:lnTo>
                  <a:pt x="7315200" y="2965704"/>
                </a:lnTo>
                <a:lnTo>
                  <a:pt x="0" y="2965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5221903" y="0"/>
            <a:ext cx="2837497" cy="4114800"/>
          </a:xfrm>
          <a:custGeom>
            <a:avLst/>
            <a:gdLst/>
            <a:ahLst/>
            <a:cxnLst/>
            <a:rect l="l" t="t" r="r" b="b"/>
            <a:pathLst>
              <a:path w="2837497" h="4114800">
                <a:moveTo>
                  <a:pt x="0" y="0"/>
                </a:moveTo>
                <a:lnTo>
                  <a:pt x="2837498" y="0"/>
                </a:lnTo>
                <a:lnTo>
                  <a:pt x="28374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1102568" y="2849959"/>
            <a:ext cx="16082864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Τελικά,</a:t>
            </a:r>
          </a:p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τι ξέρω για εμένα;</a:t>
            </a:r>
          </a:p>
        </p:txBody>
      </p:sp>
      <p:sp>
        <p:nvSpPr>
          <p:cNvPr id="6" name="Freeform 6"/>
          <p:cNvSpPr/>
          <p:nvPr/>
        </p:nvSpPr>
        <p:spPr>
          <a:xfrm>
            <a:off x="1" y="8349139"/>
            <a:ext cx="7315200" cy="1661160"/>
          </a:xfrm>
          <a:custGeom>
            <a:avLst/>
            <a:gdLst/>
            <a:ahLst/>
            <a:cxnLst/>
            <a:rect l="l" t="t" r="r" b="b"/>
            <a:pathLst>
              <a:path w="7315200" h="1661160">
                <a:moveTo>
                  <a:pt x="0" y="0"/>
                </a:moveTo>
                <a:lnTo>
                  <a:pt x="7315200" y="0"/>
                </a:lnTo>
                <a:lnTo>
                  <a:pt x="7315200" y="1661160"/>
                </a:lnTo>
                <a:lnTo>
                  <a:pt x="0" y="1661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1849517"/>
            <a:ext cx="13487400" cy="6854220"/>
          </a:xfrm>
          <a:custGeom>
            <a:avLst/>
            <a:gdLst/>
            <a:ahLst/>
            <a:cxnLst/>
            <a:rect l="l" t="t" r="r" b="b"/>
            <a:pathLst>
              <a:path w="16230600" h="8054435">
                <a:moveTo>
                  <a:pt x="0" y="0"/>
                </a:moveTo>
                <a:lnTo>
                  <a:pt x="16230600" y="0"/>
                </a:lnTo>
                <a:lnTo>
                  <a:pt x="16230600" y="8054435"/>
                </a:lnTo>
                <a:lnTo>
                  <a:pt x="0" y="8054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2247900" y="279857"/>
            <a:ext cx="1310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i="1" dirty="0">
                <a:latin typeface="Comfortaa" panose="020B0604020202020204" charset="0"/>
              </a:rPr>
              <a:t>Το σεξ είναι ζωή &amp; ο έρωτας δικαίωμα!</a:t>
            </a:r>
          </a:p>
          <a:p>
            <a:pPr algn="ctr"/>
            <a:r>
              <a:rPr lang="el-GR" sz="4800" b="1" i="1" dirty="0">
                <a:latin typeface="Comfortaa" panose="020B0604020202020204" charset="0"/>
              </a:rPr>
              <a:t>Θάνος Ασκητής, 1987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9691" y="8572500"/>
            <a:ext cx="1295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0" dirty="0">
                <a:latin typeface="Comfortaa" panose="020B0604020202020204" charset="0"/>
              </a:rPr>
              <a:t>Σας ευχαριστώ πολύ!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7596" y="3600450"/>
            <a:ext cx="5280300" cy="3086100"/>
            <a:chOff x="0" y="0"/>
            <a:chExt cx="139069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696" cy="812800"/>
            </a:xfrm>
            <a:custGeom>
              <a:avLst/>
              <a:gdLst/>
              <a:ahLst/>
              <a:cxnLst/>
              <a:rect l="l" t="t" r="r" b="b"/>
              <a:pathLst>
                <a:path w="1390696" h="812800">
                  <a:moveTo>
                    <a:pt x="695348" y="0"/>
                  </a:moveTo>
                  <a:cubicBezTo>
                    <a:pt x="311318" y="0"/>
                    <a:pt x="0" y="181951"/>
                    <a:pt x="0" y="406400"/>
                  </a:cubicBezTo>
                  <a:cubicBezTo>
                    <a:pt x="0" y="630849"/>
                    <a:pt x="311318" y="812800"/>
                    <a:pt x="695348" y="812800"/>
                  </a:cubicBezTo>
                  <a:cubicBezTo>
                    <a:pt x="1079378" y="812800"/>
                    <a:pt x="1390696" y="630849"/>
                    <a:pt x="1390696" y="406400"/>
                  </a:cubicBezTo>
                  <a:cubicBezTo>
                    <a:pt x="1390696" y="181951"/>
                    <a:pt x="1079378" y="0"/>
                    <a:pt x="695348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0378" y="-28575"/>
              <a:ext cx="1129941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Ταυτότητα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Ρόλος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7746" y="3600450"/>
            <a:ext cx="5325731" cy="3086100"/>
            <a:chOff x="0" y="0"/>
            <a:chExt cx="140266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2662" cy="812800"/>
            </a:xfrm>
            <a:custGeom>
              <a:avLst/>
              <a:gdLst/>
              <a:ahLst/>
              <a:cxnLst/>
              <a:rect l="l" t="t" r="r" b="b"/>
              <a:pathLst>
                <a:path w="1402662" h="812800">
                  <a:moveTo>
                    <a:pt x="701331" y="0"/>
                  </a:moveTo>
                  <a:cubicBezTo>
                    <a:pt x="313997" y="0"/>
                    <a:pt x="0" y="181951"/>
                    <a:pt x="0" y="406400"/>
                  </a:cubicBezTo>
                  <a:cubicBezTo>
                    <a:pt x="0" y="630849"/>
                    <a:pt x="313997" y="812800"/>
                    <a:pt x="701331" y="812800"/>
                  </a:cubicBezTo>
                  <a:cubicBezTo>
                    <a:pt x="1088665" y="812800"/>
                    <a:pt x="1402662" y="630849"/>
                    <a:pt x="1402662" y="406400"/>
                  </a:cubicBezTo>
                  <a:cubicBezTo>
                    <a:pt x="1402662" y="181951"/>
                    <a:pt x="1088665" y="0"/>
                    <a:pt x="701331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1500" y="-28575"/>
              <a:ext cx="1139663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Συμπεριφορά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48201" y="428625"/>
            <a:ext cx="804630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6999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αλικότητα</a:t>
            </a:r>
          </a:p>
        </p:txBody>
      </p:sp>
      <p:sp>
        <p:nvSpPr>
          <p:cNvPr id="13" name="Freeform 7"/>
          <p:cNvSpPr/>
          <p:nvPr/>
        </p:nvSpPr>
        <p:spPr>
          <a:xfrm>
            <a:off x="685800" y="6686550"/>
            <a:ext cx="2375508" cy="3381506"/>
          </a:xfrm>
          <a:custGeom>
            <a:avLst/>
            <a:gdLst/>
            <a:ahLst/>
            <a:cxnLst/>
            <a:rect l="l" t="t" r="r" b="b"/>
            <a:pathLst>
              <a:path w="2375508" h="3381506">
                <a:moveTo>
                  <a:pt x="0" y="0"/>
                </a:moveTo>
                <a:lnTo>
                  <a:pt x="2375508" y="0"/>
                </a:lnTo>
                <a:lnTo>
                  <a:pt x="2375508" y="3381506"/>
                </a:lnTo>
                <a:lnTo>
                  <a:pt x="0" y="3381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/>
          <p:cNvSpPr/>
          <p:nvPr/>
        </p:nvSpPr>
        <p:spPr>
          <a:xfrm>
            <a:off x="15786448" y="0"/>
            <a:ext cx="1933956" cy="3771900"/>
          </a:xfrm>
          <a:custGeom>
            <a:avLst/>
            <a:gdLst/>
            <a:ahLst/>
            <a:cxnLst/>
            <a:rect l="l" t="t" r="r" b="b"/>
            <a:pathLst>
              <a:path w="1933956" h="4114800">
                <a:moveTo>
                  <a:pt x="0" y="0"/>
                </a:moveTo>
                <a:lnTo>
                  <a:pt x="1933956" y="0"/>
                </a:lnTo>
                <a:lnTo>
                  <a:pt x="1933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Ορθογώνιο 14"/>
          <p:cNvSpPr/>
          <p:nvPr/>
        </p:nvSpPr>
        <p:spPr>
          <a:xfrm>
            <a:off x="15363302" y="9334500"/>
            <a:ext cx="13901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  <p:extLst>
      <p:ext uri="{BB962C8B-B14F-4D97-AF65-F5344CB8AC3E}">
        <p14:creationId xmlns:p14="http://schemas.microsoft.com/office/powerpoint/2010/main" val="95371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8047" y="2599735"/>
            <a:ext cx="2949847" cy="1543050"/>
            <a:chOff x="0" y="0"/>
            <a:chExt cx="776914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6914" cy="406400"/>
            </a:xfrm>
            <a:custGeom>
              <a:avLst/>
              <a:gdLst/>
              <a:ahLst/>
              <a:cxnLst/>
              <a:rect l="l" t="t" r="r" b="b"/>
              <a:pathLst>
                <a:path w="776914" h="406400">
                  <a:moveTo>
                    <a:pt x="573714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573714" y="406400"/>
                  </a:lnTo>
                  <a:lnTo>
                    <a:pt x="776914" y="203200"/>
                  </a:lnTo>
                  <a:lnTo>
                    <a:pt x="573714" y="0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662614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Επιθυμία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71800" y="495300"/>
            <a:ext cx="11512331" cy="1085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b="1" dirty="0" err="1">
                <a:solidFill>
                  <a:srgbClr val="FF3399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6499" b="1" dirty="0">
                <a:solidFill>
                  <a:srgbClr val="FF3399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αλική ανταπόκριση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539198" y="2583523"/>
            <a:ext cx="3133294" cy="1543050"/>
            <a:chOff x="0" y="0"/>
            <a:chExt cx="82523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5230" cy="406400"/>
            </a:xfrm>
            <a:custGeom>
              <a:avLst/>
              <a:gdLst/>
              <a:ahLst/>
              <a:cxnLst/>
              <a:rect l="l" t="t" r="r" b="b"/>
              <a:pathLst>
                <a:path w="825230" h="406400">
                  <a:moveTo>
                    <a:pt x="62203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22030" y="406400"/>
                  </a:lnTo>
                  <a:lnTo>
                    <a:pt x="825230" y="203200"/>
                  </a:lnTo>
                  <a:lnTo>
                    <a:pt x="622030" y="0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71093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Διέγερση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01365" y="2310413"/>
            <a:ext cx="3368036" cy="1832372"/>
            <a:chOff x="0" y="-76200"/>
            <a:chExt cx="887055" cy="482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7055" cy="406400"/>
            </a:xfrm>
            <a:custGeom>
              <a:avLst/>
              <a:gdLst/>
              <a:ahLst/>
              <a:cxnLst/>
              <a:rect l="l" t="t" r="r" b="b"/>
              <a:pathLst>
                <a:path w="887055" h="406400">
                  <a:moveTo>
                    <a:pt x="68385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83855" y="406400"/>
                  </a:lnTo>
                  <a:lnTo>
                    <a:pt x="887055" y="203200"/>
                  </a:lnTo>
                  <a:lnTo>
                    <a:pt x="683855" y="0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77275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 err="1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Οργ</a:t>
              </a:r>
              <a:r>
                <a:rPr lang="en-US" sz="3999" dirty="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ασμός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236217" y="2599735"/>
            <a:ext cx="4562175" cy="1543050"/>
            <a:chOff x="0" y="0"/>
            <a:chExt cx="120156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1560" cy="406400"/>
            </a:xfrm>
            <a:custGeom>
              <a:avLst/>
              <a:gdLst/>
              <a:ahLst/>
              <a:cxnLst/>
              <a:rect l="l" t="t" r="r" b="b"/>
              <a:pathLst>
                <a:path w="1201560" h="406400">
                  <a:moveTo>
                    <a:pt x="99836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998360" y="406400"/>
                  </a:lnTo>
                  <a:lnTo>
                    <a:pt x="1201560" y="203200"/>
                  </a:lnTo>
                  <a:lnTo>
                    <a:pt x="998360" y="0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8726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Αποκατάσταση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975132" y="2539603"/>
            <a:ext cx="2359417" cy="1543050"/>
            <a:chOff x="0" y="0"/>
            <a:chExt cx="62141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1410" cy="406400"/>
            </a:xfrm>
            <a:custGeom>
              <a:avLst/>
              <a:gdLst/>
              <a:ahLst/>
              <a:cxnLst/>
              <a:rect l="l" t="t" r="r" b="b"/>
              <a:pathLst>
                <a:path w="621410" h="406400">
                  <a:moveTo>
                    <a:pt x="41821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18210" y="406400"/>
                  </a:lnTo>
                  <a:lnTo>
                    <a:pt x="621410" y="203200"/>
                  </a:lnTo>
                  <a:lnTo>
                    <a:pt x="418210" y="0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50711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Πλατό</a:t>
              </a:r>
            </a:p>
          </p:txBody>
        </p:sp>
      </p:grpSp>
      <p:sp>
        <p:nvSpPr>
          <p:cNvPr id="19" name="Freeform 2"/>
          <p:cNvSpPr/>
          <p:nvPr/>
        </p:nvSpPr>
        <p:spPr>
          <a:xfrm>
            <a:off x="4380893" y="4775806"/>
            <a:ext cx="10440944" cy="5569437"/>
          </a:xfrm>
          <a:custGeom>
            <a:avLst/>
            <a:gdLst/>
            <a:ahLst/>
            <a:cxnLst/>
            <a:rect l="l" t="t" r="r" b="b"/>
            <a:pathLst>
              <a:path w="9654887" h="5986030">
                <a:moveTo>
                  <a:pt x="0" y="0"/>
                </a:moveTo>
                <a:lnTo>
                  <a:pt x="9654887" y="0"/>
                </a:lnTo>
                <a:lnTo>
                  <a:pt x="9654887" y="5986030"/>
                </a:lnTo>
                <a:lnTo>
                  <a:pt x="0" y="5986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91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94231" y="190321"/>
            <a:ext cx="5699538" cy="424615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7198" y="6172200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15299340" y="5877634"/>
            <a:ext cx="2571750" cy="4114800"/>
          </a:xfrm>
          <a:custGeom>
            <a:avLst/>
            <a:gdLst/>
            <a:ahLst/>
            <a:cxnLst/>
            <a:rect l="l" t="t" r="r" b="b"/>
            <a:pathLst>
              <a:path w="2571750" h="4114800">
                <a:moveTo>
                  <a:pt x="0" y="0"/>
                </a:moveTo>
                <a:lnTo>
                  <a:pt x="2571750" y="0"/>
                </a:lnTo>
                <a:lnTo>
                  <a:pt x="2571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228005" y="4638675"/>
            <a:ext cx="17831991" cy="283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Υπ</a:t>
            </a:r>
            <a:r>
              <a:rPr lang="en-US" sz="6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άρχει</a:t>
            </a: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σωστή</a:t>
            </a: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ηλικί</a:t>
            </a: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για την π</a:t>
            </a:r>
            <a:r>
              <a:rPr lang="en-US" sz="6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ρώτη</a:t>
            </a: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5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φορά</a:t>
            </a:r>
            <a:r>
              <a:rPr lang="en-US" sz="65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;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05381" y="2892130"/>
            <a:ext cx="3157174" cy="4114800"/>
          </a:xfrm>
          <a:custGeom>
            <a:avLst/>
            <a:gdLst/>
            <a:ahLst/>
            <a:cxnLst/>
            <a:rect l="l" t="t" r="r" b="b"/>
            <a:pathLst>
              <a:path w="3157174" h="4114800">
                <a:moveTo>
                  <a:pt x="0" y="0"/>
                </a:moveTo>
                <a:lnTo>
                  <a:pt x="3157174" y="0"/>
                </a:lnTo>
                <a:lnTo>
                  <a:pt x="31571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474388" y="2649538"/>
            <a:ext cx="2967800" cy="4114800"/>
          </a:xfrm>
          <a:custGeom>
            <a:avLst/>
            <a:gdLst/>
            <a:ahLst/>
            <a:cxnLst/>
            <a:rect l="l" t="t" r="r" b="b"/>
            <a:pathLst>
              <a:path w="2967800" h="4114800">
                <a:moveTo>
                  <a:pt x="0" y="0"/>
                </a:moveTo>
                <a:lnTo>
                  <a:pt x="2967799" y="0"/>
                </a:lnTo>
                <a:lnTo>
                  <a:pt x="29677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7587357" y="3433001"/>
            <a:ext cx="3113286" cy="3331337"/>
          </a:xfrm>
          <a:custGeom>
            <a:avLst/>
            <a:gdLst/>
            <a:ahLst/>
            <a:cxnLst/>
            <a:rect l="l" t="t" r="r" b="b"/>
            <a:pathLst>
              <a:path w="3113286" h="3331337">
                <a:moveTo>
                  <a:pt x="0" y="0"/>
                </a:moveTo>
                <a:lnTo>
                  <a:pt x="3113286" y="0"/>
                </a:lnTo>
                <a:lnTo>
                  <a:pt x="3113286" y="3331337"/>
                </a:lnTo>
                <a:lnTo>
                  <a:pt x="0" y="3331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2567499" y="107632"/>
            <a:ext cx="131530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3 ΦΑΣΕΙΣ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0205" y="7178676"/>
            <a:ext cx="494464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1</a:t>
            </a:r>
            <a:r>
              <a:rPr lang="el-GR" sz="5600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5</a:t>
            </a:r>
            <a:r>
              <a:rPr lang="en-US" sz="5600" dirty="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-20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650288"/>
            <a:ext cx="494464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999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Πρώτ</a:t>
            </a:r>
            <a:r>
              <a:rPr lang="en-US" sz="2999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α σκιρτήματα</a:t>
            </a:r>
          </a:p>
          <a:p>
            <a:pPr algn="ctr">
              <a:lnSpc>
                <a:spcPts val="2999"/>
              </a:lnSpc>
            </a:pPr>
            <a:r>
              <a:rPr lang="en-US" sz="2999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Πρώτες</a:t>
            </a:r>
            <a:r>
              <a:rPr lang="en-US" sz="2999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εμ</a:t>
            </a:r>
            <a:r>
              <a:rPr lang="en-US" sz="2999" b="1" dirty="0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πειρίες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71679" y="7178676"/>
            <a:ext cx="494464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20-25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1679" y="8650288"/>
            <a:ext cx="494464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999" b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Κοινωνική συμπεριφορά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11646" y="7178676"/>
            <a:ext cx="494464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E71490"/>
                </a:solidFill>
                <a:latin typeface="Sunday"/>
                <a:ea typeface="Sunday"/>
                <a:cs typeface="Sunday"/>
                <a:sym typeface="Sunday"/>
              </a:rPr>
              <a:t>25-30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14657" y="8650288"/>
            <a:ext cx="4944643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999" b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Αυτονομία</a:t>
            </a:r>
          </a:p>
          <a:p>
            <a:pPr algn="ctr">
              <a:lnSpc>
                <a:spcPts val="2999"/>
              </a:lnSpc>
            </a:pPr>
            <a:r>
              <a:rPr lang="en-US" sz="2999" b="1">
                <a:solidFill>
                  <a:srgbClr val="000000"/>
                </a:solidFill>
                <a:latin typeface="TT Rounds Neue Bold"/>
                <a:ea typeface="TT Rounds Neue Bold"/>
                <a:cs typeface="TT Rounds Neue Bold"/>
                <a:sym typeface="TT Rounds Neue Bold"/>
              </a:rPr>
              <a:t>Ρομαντισμός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32391" y="9639300"/>
            <a:ext cx="1660327" cy="35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247900"/>
            <a:ext cx="18288000" cy="6292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Πρώτ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 σκιρτήματα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Πρώτες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φορές</a:t>
            </a:r>
            <a:endParaRPr lang="en-US" sz="6000" b="1" dirty="0">
              <a:solidFill>
                <a:srgbClr val="00000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Σεξου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αλική εξερεύνηση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Αβεβα</a:t>
            </a: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ιότητ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 &amp; έντονα συναισθήματα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 dirty="0" err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Δι</a:t>
            </a:r>
            <a:r>
              <a:rPr lang="en-US" sz="6000" b="1" dirty="0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αμόρφωση προσδοκιών</a:t>
            </a:r>
          </a:p>
        </p:txBody>
      </p:sp>
      <p:sp>
        <p:nvSpPr>
          <p:cNvPr id="3" name="Freeform 3"/>
          <p:cNvSpPr/>
          <p:nvPr/>
        </p:nvSpPr>
        <p:spPr>
          <a:xfrm>
            <a:off x="685800" y="285640"/>
            <a:ext cx="2490200" cy="3172229"/>
          </a:xfrm>
          <a:custGeom>
            <a:avLst/>
            <a:gdLst/>
            <a:ahLst/>
            <a:cxnLst/>
            <a:rect l="l" t="t" r="r" b="b"/>
            <a:pathLst>
              <a:path w="2490200" h="3172229">
                <a:moveTo>
                  <a:pt x="0" y="0"/>
                </a:moveTo>
                <a:lnTo>
                  <a:pt x="2490200" y="0"/>
                </a:lnTo>
                <a:lnTo>
                  <a:pt x="2490200" y="3172229"/>
                </a:lnTo>
                <a:lnTo>
                  <a:pt x="0" y="317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5007650" y="163604"/>
            <a:ext cx="82727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1</a:t>
            </a:r>
            <a:r>
              <a:rPr lang="el-GR" sz="99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5</a:t>
            </a:r>
            <a:r>
              <a:rPr lang="en-US" sz="99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-20 </a:t>
            </a:r>
            <a:r>
              <a:rPr lang="en-US" sz="99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ετών</a:t>
            </a:r>
            <a:endParaRPr lang="en-US" sz="9999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CA189-CB1A-7E72-BDA0-9F624899433F}"/>
              </a:ext>
            </a:extLst>
          </p:cNvPr>
          <p:cNvSpPr txBox="1"/>
          <p:nvPr/>
        </p:nvSpPr>
        <p:spPr>
          <a:xfrm>
            <a:off x="12877800" y="9334500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2328" y="2442084"/>
            <a:ext cx="12463344" cy="629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“Σταθμοί” ζωής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Κοινωνική συμπεριφορά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Πειραματισμός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Δημιουργία ερωτικών δεσμών</a:t>
            </a:r>
          </a:p>
          <a:p>
            <a:pPr marL="1295400" lvl="1" indent="-647700" algn="ctr">
              <a:lnSpc>
                <a:spcPts val="10080"/>
              </a:lnSpc>
              <a:buFont typeface="Arial"/>
              <a:buChar char="•"/>
            </a:pPr>
            <a:r>
              <a:rPr lang="en-US" sz="6000" b="1">
                <a:solidFill>
                  <a:srgbClr val="00000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Αναγνώριση &amp; ικανοποίηση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4305300"/>
            <a:ext cx="3124200" cy="5981700"/>
          </a:xfrm>
          <a:custGeom>
            <a:avLst/>
            <a:gdLst/>
            <a:ahLst/>
            <a:cxnLst/>
            <a:rect l="l" t="t" r="r" b="b"/>
            <a:pathLst>
              <a:path w="2423790" h="5283466">
                <a:moveTo>
                  <a:pt x="0" y="0"/>
                </a:moveTo>
                <a:lnTo>
                  <a:pt x="2423790" y="0"/>
                </a:lnTo>
                <a:lnTo>
                  <a:pt x="2423790" y="5283466"/>
                </a:lnTo>
                <a:lnTo>
                  <a:pt x="0" y="5283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 rot="-1870351">
            <a:off x="946936" y="3904843"/>
            <a:ext cx="449358" cy="356678"/>
          </a:xfrm>
          <a:custGeom>
            <a:avLst/>
            <a:gdLst/>
            <a:ahLst/>
            <a:cxnLst/>
            <a:rect l="l" t="t" r="r" b="b"/>
            <a:pathLst>
              <a:path w="449358" h="356678">
                <a:moveTo>
                  <a:pt x="0" y="0"/>
                </a:moveTo>
                <a:lnTo>
                  <a:pt x="449358" y="0"/>
                </a:lnTo>
                <a:lnTo>
                  <a:pt x="449358" y="356678"/>
                </a:lnTo>
                <a:lnTo>
                  <a:pt x="0" y="35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4762500" y="190500"/>
            <a:ext cx="8763000" cy="1708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20-25 </a:t>
            </a:r>
            <a:r>
              <a:rPr lang="en-US" sz="9999" b="1" dirty="0" err="1">
                <a:solidFill>
                  <a:srgbClr val="E71490"/>
                </a:solidFill>
                <a:latin typeface="Comfortaa Bold"/>
                <a:ea typeface="Comfortaa Bold"/>
                <a:cs typeface="Comfortaa Bold"/>
                <a:sym typeface="Comfortaa Bold"/>
              </a:rPr>
              <a:t>ετών</a:t>
            </a:r>
            <a:endParaRPr lang="en-US" sz="9999" b="1" dirty="0">
              <a:solidFill>
                <a:srgbClr val="E71490"/>
              </a:solidFill>
              <a:latin typeface="Comfortaa Bold"/>
              <a:ea typeface="Comfortaa Bold"/>
              <a:cs typeface="Comfortaa Bold"/>
              <a:sym typeface="Comforta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01427" y="3814296"/>
            <a:ext cx="449358" cy="356678"/>
          </a:xfrm>
          <a:custGeom>
            <a:avLst/>
            <a:gdLst/>
            <a:ahLst/>
            <a:cxnLst/>
            <a:rect l="l" t="t" r="r" b="b"/>
            <a:pathLst>
              <a:path w="449358" h="356678">
                <a:moveTo>
                  <a:pt x="0" y="0"/>
                </a:moveTo>
                <a:lnTo>
                  <a:pt x="449358" y="0"/>
                </a:lnTo>
                <a:lnTo>
                  <a:pt x="449358" y="356678"/>
                </a:lnTo>
                <a:lnTo>
                  <a:pt x="0" y="35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 rot="1647104">
            <a:off x="2406054" y="3865125"/>
            <a:ext cx="449358" cy="356678"/>
          </a:xfrm>
          <a:custGeom>
            <a:avLst/>
            <a:gdLst/>
            <a:ahLst/>
            <a:cxnLst/>
            <a:rect l="l" t="t" r="r" b="b"/>
            <a:pathLst>
              <a:path w="449358" h="356678">
                <a:moveTo>
                  <a:pt x="0" y="0"/>
                </a:moveTo>
                <a:lnTo>
                  <a:pt x="449358" y="0"/>
                </a:lnTo>
                <a:lnTo>
                  <a:pt x="449358" y="356678"/>
                </a:lnTo>
                <a:lnTo>
                  <a:pt x="0" y="35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9C9F5-3E58-9EA4-AFC1-CFE4E64B0D44}"/>
              </a:ext>
            </a:extLst>
          </p:cNvPr>
          <p:cNvSpPr txBox="1"/>
          <p:nvPr/>
        </p:nvSpPr>
        <p:spPr>
          <a:xfrm>
            <a:off x="4953000" y="9277732"/>
            <a:ext cx="9144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Ι.Ψ.Σ.Υ.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1025</Words>
  <Application>Microsoft Office PowerPoint</Application>
  <PresentationFormat>Προσαρμογή</PresentationFormat>
  <Paragraphs>233</Paragraphs>
  <Slides>35</Slides>
  <Notes>2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5" baseType="lpstr">
      <vt:lpstr>Aptos</vt:lpstr>
      <vt:lpstr>Helvetica World</vt:lpstr>
      <vt:lpstr>Comfortaa Bold</vt:lpstr>
      <vt:lpstr>TT Rounds Neue</vt:lpstr>
      <vt:lpstr>Arial</vt:lpstr>
      <vt:lpstr>Comfortaa</vt:lpstr>
      <vt:lpstr>Sunday</vt:lpstr>
      <vt:lpstr>Calibri</vt:lpstr>
      <vt:lpstr>TT Rounds Neue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Σεξουαλικη υγεια στουσ νεουσ</dc:title>
  <dc:creator>admin</dc:creator>
  <cp:lastModifiedBy>Thanos Askitis</cp:lastModifiedBy>
  <cp:revision>29</cp:revision>
  <dcterms:created xsi:type="dcterms:W3CDTF">2006-08-16T00:00:00Z</dcterms:created>
  <dcterms:modified xsi:type="dcterms:W3CDTF">2025-05-23T07:49:27Z</dcterms:modified>
  <dc:identifier>DAGn4dstgU8</dc:identifier>
</cp:coreProperties>
</file>