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1981" r:id="rId3"/>
    <p:sldId id="365" r:id="rId4"/>
    <p:sldId id="1982" r:id="rId5"/>
    <p:sldId id="1348" r:id="rId6"/>
    <p:sldId id="1983" r:id="rId7"/>
    <p:sldId id="1980" r:id="rId8"/>
    <p:sldId id="1985" r:id="rId9"/>
    <p:sldId id="1899" r:id="rId10"/>
    <p:sldId id="1972" r:id="rId11"/>
    <p:sldId id="1979" r:id="rId12"/>
    <p:sldId id="1986" r:id="rId13"/>
    <p:sldId id="289" r:id="rId1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BCF"/>
    <a:srgbClr val="1A31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79" autoAdjust="0"/>
    <p:restoredTop sz="94660"/>
  </p:normalViewPr>
  <p:slideViewPr>
    <p:cSldViewPr snapToGrid="0">
      <p:cViewPr varScale="1">
        <p:scale>
          <a:sx n="62" d="100"/>
          <a:sy n="62" d="100"/>
        </p:scale>
        <p:origin x="118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3226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>
            <a:extLst>
              <a:ext uri="{FF2B5EF4-FFF2-40B4-BE49-F238E27FC236}">
                <a16:creationId xmlns:a16="http://schemas.microsoft.com/office/drawing/2014/main" id="{14A112E7-BF82-4E79-4A83-82454E51BF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7796DFB1-3601-7454-5FBA-EA98800D0E3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51E03-A904-4317-900A-459551B3FDE1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A67B45E-7FBB-141B-BE93-EBBD952AC2C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96D5385D-EBD4-CEDB-0C8F-891387ED9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17BD7-DC33-463A-9B19-00D882B1F5A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278381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F9FC45-0416-4360-A6D1-C4A703DB465E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25242-5ED5-4420-A106-D03DE349C98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8834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425242-5ED5-4420-A106-D03DE349C984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0621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E6D3F27-6D4E-86E5-D9A1-E3AD056887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4FA1C76D-6349-5A82-CB2C-483CBADE5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4BFEFE1-72AA-3C15-0233-1AE3FEE83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6E2DF44-6591-0C26-D4BF-1244BF1ED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2CA58293-4FB7-4210-63F1-10EDAEA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666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CBBCA6-5214-0F13-335A-9EBB42577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A8CFCE42-3051-563F-D5C7-2B671E090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2AF7BD8-DC5E-EDDF-7238-DAE1D0710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D9E3FD73-536E-E253-02ED-BA3F0D1E7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468176-F391-3988-D5A3-251D7C6F2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68952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8388128-DAD8-0A16-8D32-72D75D6006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4DBEE21C-4C81-BC2D-CC60-C4D708B0D4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BAFBCE80-E967-9037-1FA7-DAF35BBA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B504985-BDAF-BFBF-6F17-B8A52DFBE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9DAB8D5-790F-151E-2495-386937D4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5600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BDE17D-50F5-3307-3A2D-8EFC87F4F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8DCB75B-A662-07EC-B32D-DDF408B66D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82A9784-883A-1A6E-666D-CBB390612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3C5A595-C23E-A434-D1FC-48ABE275D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9A74324-AA60-D4E0-4BA4-BD3C18070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87968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D845E5-46E2-6BBB-8C60-272DB060D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CE38966-C4F9-6F35-2EF2-B3FEC5632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F5079FB-E502-78A1-2EFC-6907B30DF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0A9FD68-F118-2048-24FD-DEEAD6B8C4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F32D944-5ED3-B30A-076E-15985B366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489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EB8FEC0-5DB3-2083-2421-3C86272B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1FF320C-5D09-AA8C-BACB-A4311E907E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D6E0602B-5A82-EAC2-666D-3EF6AA1B7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DFB70E1-1E6B-065B-E0EF-8B387D1B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07F36D3-92C8-68A0-21A3-D89ED62B5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76A06FF-06A7-C65F-75CE-2B9661D2E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19499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ABF42F4-626C-B07E-9D30-404C8AD35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9FFFCBB0-09B9-40B7-7989-2E2FFF133E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6DF2E06-1FA4-28D4-6B78-50EC482753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A282548A-58FF-4F38-49FC-E815D6C6D9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DC26060B-363B-C831-FCDF-0F776AA40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8343EECB-C8AA-8CB5-CFD1-EEB093989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135BDD03-97D9-FED6-D197-E9BD9AE2F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79426D7-8A49-97BB-D454-3C5B80F6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661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BCFE598-0723-9B2A-A360-D3E846773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ED49F871-542C-8E8F-9644-C1AE80502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BC8DE8F0-FBDA-6DBE-818B-93211DBEC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35AFF912-EF3F-0E90-7EAF-EE5BA7FD4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03558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A84A2A2A-0F14-49ED-7280-529F20F8D9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BDDF4963-7CDC-E39E-024A-71A1A4D76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B805C2F-0871-691B-B524-8E9B88CF1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6337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34D1128-6A25-BEC9-C615-8E76D2A13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FCCF5E4-DFAE-FE85-73DD-143528BB9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CB71EE52-34EC-F986-7D0B-C26E716A7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55DB42D-7208-7E1A-3DB0-0D78D46BE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D5A3509-0F05-0C8E-42C5-A3FFB2348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7378D7F-57D0-AE8E-BBAE-EB3C57982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60838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C21274C-EDB3-D49B-2363-DACE569AD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6FDE0939-A359-2A26-8F7A-39CDF8DD6F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993101E-9979-E1FC-4DA0-266101629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E71D1B01-DFFE-312A-BE4F-2FF5F584E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96AFB67-4179-9C59-C9F1-A9A501B07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DD2EC5B2-7DA4-D679-C981-69FCCB5D1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90188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877E2F4D-BA95-204A-B08D-2E994A9C5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E99D0795-22D6-783D-099E-442357EED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2AC7904-6321-4B46-8A47-5834760DCE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7297BC-009C-41DC-BFB1-C642A8F3A2D7}" type="datetimeFigureOut">
              <a:rPr lang="el-GR" smtClean="0"/>
              <a:t>18/9/2025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94D1A25-FA3B-0B55-86F6-851BDE0B9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A4C07C3-B996-652B-D5D6-37BBEE1BD8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F3724E-1F01-46E0-A597-093AD87EFED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403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9AB4003-B2E0-EBB9-6758-3AC82F5F3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371850"/>
            <a:ext cx="12057681" cy="1033263"/>
          </a:xfrm>
          <a:solidFill>
            <a:srgbClr val="C00000"/>
          </a:solidFill>
        </p:spPr>
        <p:txBody>
          <a:bodyPr/>
          <a:lstStyle/>
          <a:p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Όταν η καρδιά σκέπτεται!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B377917-39F3-F2D7-5159-9672C708D7CC}"/>
              </a:ext>
            </a:extLst>
          </p:cNvPr>
          <p:cNvSpPr txBox="1"/>
          <p:nvPr/>
        </p:nvSpPr>
        <p:spPr>
          <a:xfrm>
            <a:off x="0" y="4405113"/>
            <a:ext cx="12057681" cy="2523768"/>
          </a:xfrm>
          <a:prstGeom prst="rect">
            <a:avLst/>
          </a:prstGeom>
          <a:solidFill>
            <a:srgbClr val="1A315B"/>
          </a:solidFill>
        </p:spPr>
        <p:txBody>
          <a:bodyPr wrap="square">
            <a:spAutoFit/>
          </a:bodyPr>
          <a:lstStyle/>
          <a:p>
            <a:pPr lvl="0" algn="ctr" defTabSz="1218900">
              <a:defRPr/>
            </a:pPr>
            <a:r>
              <a:rPr lang="en-US" sz="2400" b="1" dirty="0">
                <a:solidFill>
                  <a:srgbClr val="FFFFFF"/>
                </a:solidFill>
                <a:latin typeface="Calibri"/>
              </a:rPr>
              <a:t>DR. </a:t>
            </a:r>
            <a:r>
              <a:rPr lang="el-GR" sz="2400" b="1" dirty="0">
                <a:solidFill>
                  <a:srgbClr val="FFFFFF"/>
                </a:solidFill>
                <a:latin typeface="Calibri"/>
              </a:rPr>
              <a:t>ΘΑΝΟΣ Ε. ΑΣΚΗΤΗΣ</a:t>
            </a:r>
          </a:p>
          <a:p>
            <a:pPr lvl="0" algn="ctr" defTabSz="1218900">
              <a:defRPr/>
            </a:pPr>
            <a:endParaRPr lang="el-GR" sz="600" b="1" dirty="0">
              <a:solidFill>
                <a:srgbClr val="FFFFFF"/>
              </a:solidFill>
              <a:latin typeface="Calibri"/>
            </a:endParaRPr>
          </a:p>
          <a:p>
            <a:pPr lvl="0" algn="ctr" defTabSz="1218900">
              <a:defRPr/>
            </a:pPr>
            <a:r>
              <a:rPr lang="el-GR" b="1" dirty="0">
                <a:solidFill>
                  <a:srgbClr val="FFFFFF"/>
                </a:solidFill>
                <a:latin typeface="Calibri"/>
              </a:rPr>
              <a:t>ΨΥΧΙΑΤΡΟΣ – ΣΕΞΟΛΟΓΟΣ</a:t>
            </a:r>
          </a:p>
          <a:p>
            <a:pPr lvl="0" algn="ctr" defTabSz="1218900">
              <a:defRPr/>
            </a:pPr>
            <a:r>
              <a:rPr lang="el-GR" b="1" dirty="0">
                <a:solidFill>
                  <a:srgbClr val="FFFFFF"/>
                </a:solidFill>
                <a:latin typeface="Calibri"/>
              </a:rPr>
              <a:t>ΔΙΔΑΚΤΩΡ ΨΥΧΙΑΤΡΙΚΗΣ ΕΚΠΑ</a:t>
            </a:r>
            <a:br>
              <a:rPr lang="el-GR" b="1" dirty="0">
                <a:solidFill>
                  <a:srgbClr val="FFFFFF"/>
                </a:solidFill>
                <a:latin typeface="Calibri"/>
              </a:rPr>
            </a:br>
            <a:r>
              <a:rPr lang="el-GR" b="1" dirty="0">
                <a:solidFill>
                  <a:srgbClr val="FFFFFF"/>
                </a:solidFill>
                <a:latin typeface="Calibri"/>
              </a:rPr>
              <a:t>ΚΑΘΗΓΗΤΗΣ ΨΥΧΙΑΤΡΙΚΗΣ </a:t>
            </a:r>
            <a:r>
              <a:rPr lang="en-US" b="1" dirty="0">
                <a:solidFill>
                  <a:srgbClr val="FFFFFF"/>
                </a:solidFill>
                <a:latin typeface="Calibri"/>
              </a:rPr>
              <a:t>EUC</a:t>
            </a:r>
          </a:p>
          <a:p>
            <a:pPr lvl="0" algn="ctr" defTabSz="1218900">
              <a:defRPr/>
            </a:pPr>
            <a:r>
              <a:rPr lang="el-GR" b="1" dirty="0">
                <a:solidFill>
                  <a:srgbClr val="FFFFFF"/>
                </a:solidFill>
                <a:latin typeface="Calibri"/>
              </a:rPr>
              <a:t>ΠΡΟΕΔΡΟΣ Ι.Ψ.Σ.Υ.</a:t>
            </a:r>
          </a:p>
          <a:p>
            <a:pPr lvl="0" algn="ctr" defTabSz="1218900">
              <a:defRPr/>
            </a:pPr>
            <a:r>
              <a:rPr lang="el-GR" b="1" dirty="0">
                <a:solidFill>
                  <a:srgbClr val="FFFFFF"/>
                </a:solidFill>
                <a:latin typeface="Calibri"/>
              </a:rPr>
              <a:t>ΜΕΛΟΣ ΕΨΕ, </a:t>
            </a:r>
            <a:r>
              <a:rPr lang="en-US" b="1" dirty="0">
                <a:solidFill>
                  <a:srgbClr val="FFFFFF"/>
                </a:solidFill>
                <a:latin typeface="Calibri"/>
              </a:rPr>
              <a:t>APA/USA, ISSM/ESSM</a:t>
            </a:r>
            <a:endParaRPr lang="el-GR" b="1" dirty="0">
              <a:solidFill>
                <a:srgbClr val="FFFFFF"/>
              </a:solidFill>
              <a:latin typeface="Calibri"/>
            </a:endParaRPr>
          </a:p>
          <a:p>
            <a:pPr algn="ctr" defTabSz="1218900">
              <a:defRPr/>
            </a:pPr>
            <a:r>
              <a:rPr lang="el-GR" b="1" dirty="0">
                <a:solidFill>
                  <a:srgbClr val="FFFFFF"/>
                </a:solidFill>
                <a:latin typeface="Calibri"/>
              </a:rPr>
              <a:t>ΑΝΤΙΠΕΡΙΦΕΡ</a:t>
            </a:r>
            <a:r>
              <a:rPr lang="en-US" b="1" dirty="0">
                <a:solidFill>
                  <a:srgbClr val="FFFFFF"/>
                </a:solidFill>
                <a:latin typeface="Calibri"/>
              </a:rPr>
              <a:t>E</a:t>
            </a:r>
            <a:r>
              <a:rPr lang="el-GR" b="1" dirty="0">
                <a:solidFill>
                  <a:srgbClr val="FFFFFF"/>
                </a:solidFill>
                <a:latin typeface="Calibri"/>
              </a:rPr>
              <a:t>ΙΑΡΧΗΣ ΥΓΕΙΑΣ ΑΤΤΙΚΗΣ</a:t>
            </a:r>
          </a:p>
          <a:p>
            <a:pPr lvl="0" algn="ctr" defTabSz="1218900">
              <a:defRPr/>
            </a:pPr>
            <a:endParaRPr lang="el-GR" sz="2000" b="1" dirty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026" name="Picture 2" descr="ΗΜΕΡΕΣ ΚΑΡΔΙΟΛΟΓΙΑΣ: ΤΕΛΕΥΤΑΙΕΣ ΕΞΕΛΙΞΕΙΣ | 19 - 21 ΣΕΠΤΕΜΒΡΙΟΥ 2025 | DIVANI CARAVEL, ΑΘΗΝΑ">
            <a:extLst>
              <a:ext uri="{FF2B5EF4-FFF2-40B4-BE49-F238E27FC236}">
                <a16:creationId xmlns:a16="http://schemas.microsoft.com/office/drawing/2014/main" id="{F8A60B90-CB5F-7B91-FC4A-E2AF0A8D9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7681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7">
            <a:extLst>
              <a:ext uri="{FF2B5EF4-FFF2-40B4-BE49-F238E27FC236}">
                <a16:creationId xmlns:a16="http://schemas.microsoft.com/office/drawing/2014/main" id="{CE225418-772F-D004-AE3C-5B5B9CA85B1C}"/>
              </a:ext>
            </a:extLst>
          </p:cNvPr>
          <p:cNvSpPr/>
          <p:nvPr/>
        </p:nvSpPr>
        <p:spPr>
          <a:xfrm>
            <a:off x="350588" y="5944501"/>
            <a:ext cx="2283624" cy="646049"/>
          </a:xfrm>
          <a:custGeom>
            <a:avLst/>
            <a:gdLst/>
            <a:ahLst/>
            <a:cxnLst/>
            <a:rect l="l" t="t" r="r" b="b"/>
            <a:pathLst>
              <a:path w="3771050" h="1310507">
                <a:moveTo>
                  <a:pt x="0" y="0"/>
                </a:moveTo>
                <a:lnTo>
                  <a:pt x="3771050" y="0"/>
                </a:lnTo>
                <a:lnTo>
                  <a:pt x="3771050" y="1310507"/>
                </a:lnTo>
                <a:lnTo>
                  <a:pt x="0" y="13105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34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>
            <a:extLst>
              <a:ext uri="{FF2B5EF4-FFF2-40B4-BE49-F238E27FC236}">
                <a16:creationId xmlns:a16="http://schemas.microsoft.com/office/drawing/2014/main" id="{C3C44661-314E-972B-E818-0C32B773D6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04" r="21104" b="8801"/>
          <a:stretch/>
        </p:blipFill>
        <p:spPr>
          <a:xfrm>
            <a:off x="137026" y="1126106"/>
            <a:ext cx="6133145" cy="475093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CF276-F97F-E714-F5B3-A8948370E6A8}"/>
              </a:ext>
            </a:extLst>
          </p:cNvPr>
          <p:cNvSpPr txBox="1"/>
          <p:nvPr/>
        </p:nvSpPr>
        <p:spPr>
          <a:xfrm>
            <a:off x="6554061" y="1126107"/>
            <a:ext cx="5038672" cy="48936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Οι καρδιακοί παλμοί </a:t>
            </a:r>
            <a:b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των συντρόφων </a:t>
            </a:r>
            <a:b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που κοιμούνται μαζί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μεταφέρονται </a:t>
            </a:r>
            <a:b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από τον έναν στον άλλον 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και συγχρονίζονται </a:t>
            </a:r>
            <a:b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μέσω ήπιων δονήσεων </a:t>
            </a:r>
            <a:b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faint vibrations</a:t>
            </a:r>
            <a:r>
              <a:rPr lang="el-G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ctr"/>
            <a:endParaRPr lang="el-GR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8682A-E716-9B22-CAAF-28F9ABF90199}"/>
              </a:ext>
            </a:extLst>
          </p:cNvPr>
          <p:cNvSpPr txBox="1"/>
          <p:nvPr/>
        </p:nvSpPr>
        <p:spPr>
          <a:xfrm>
            <a:off x="485367" y="5877036"/>
            <a:ext cx="11569607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Yoon, H., Choi, S. H., Kim, S. K., Kwon, H. B., Oh, S. M., Choi, J. W., ... &amp; Park, K. S. (2019). </a:t>
            </a:r>
            <a:endParaRPr lang="el-GR" sz="2000" b="1" i="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Human heart rhythms synchronize while co-sleeping. </a:t>
            </a:r>
            <a:r>
              <a:rPr lang="en-US" sz="20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Frontiers in physiology</a:t>
            </a:r>
            <a:r>
              <a:rPr lang="en-US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2000" b="1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20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190.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75C8CC-B1AA-07F0-3ACC-A584AD01FAC9}"/>
              </a:ext>
            </a:extLst>
          </p:cNvPr>
          <p:cNvSpPr txBox="1"/>
          <p:nvPr/>
        </p:nvSpPr>
        <p:spPr>
          <a:xfrm>
            <a:off x="311197" y="99273"/>
            <a:ext cx="115696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Όταν ακούμε την καρδιά μας...</a:t>
            </a:r>
            <a:endParaRPr lang="en-US" sz="5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919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C31789-EAAA-4341-08C3-890EFD41C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81F62C-800D-CDCA-DC14-976DE409676D}"/>
              </a:ext>
            </a:extLst>
          </p:cNvPr>
          <p:cNvSpPr txBox="1"/>
          <p:nvPr/>
        </p:nvSpPr>
        <p:spPr>
          <a:xfrm>
            <a:off x="6276725" y="1331373"/>
            <a:ext cx="5413829" cy="452431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«Σε μια Καρδιολογική ΜΕΘ,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 επιλεγμένη χαλαρή, ήρεμη, ονειρική μουσική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μπορεί να βοηθήσει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σε ευεργετική μείωση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των καρδιακών παλμών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και της αρτηριακής πίεσης 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l-GR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κατά τη διάρκεια της νοσηλείας.»</a:t>
            </a:r>
            <a:endParaRPr lang="el-GR" sz="3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051176-C939-3299-720C-C6D192D248B5}"/>
              </a:ext>
            </a:extLst>
          </p:cNvPr>
          <p:cNvSpPr txBox="1"/>
          <p:nvPr/>
        </p:nvSpPr>
        <p:spPr>
          <a:xfrm>
            <a:off x="383458" y="202777"/>
            <a:ext cx="11307096" cy="83099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4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 καρδιά σκέπτεται &amp; η μουσική θεραπεύει</a:t>
            </a:r>
            <a:endParaRPr lang="en-US" sz="48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6FA790B-6794-49DF-4D24-664F9C09EDE0}"/>
              </a:ext>
            </a:extLst>
          </p:cNvPr>
          <p:cNvSpPr/>
          <p:nvPr/>
        </p:nvSpPr>
        <p:spPr>
          <a:xfrm>
            <a:off x="383458" y="1331374"/>
            <a:ext cx="4871025" cy="4524315"/>
          </a:xfrm>
          <a:custGeom>
            <a:avLst/>
            <a:gdLst/>
            <a:ahLst/>
            <a:cxnLst/>
            <a:rect l="l" t="t" r="r" b="b"/>
            <a:pathLst>
              <a:path w="6404891" h="2644378">
                <a:moveTo>
                  <a:pt x="0" y="0"/>
                </a:moveTo>
                <a:lnTo>
                  <a:pt x="6404891" y="0"/>
                </a:lnTo>
                <a:lnTo>
                  <a:pt x="6404891" y="2644378"/>
                </a:lnTo>
                <a:lnTo>
                  <a:pt x="0" y="26443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221" b="-45250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E403478-FAA7-67EE-86A7-3DE152E738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676" y="6169111"/>
            <a:ext cx="8320098" cy="38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el-GR" sz="19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Θανάσης </a:t>
            </a:r>
            <a:r>
              <a:rPr kumimoji="0" lang="el-GR" altLang="el-GR" sz="1900" b="1" i="0" u="none" strike="noStrike" cap="none" normalizeH="0" baseline="0" dirty="0" err="1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Δρίτσας</a:t>
            </a:r>
            <a:r>
              <a:rPr kumimoji="0" lang="el-GR" altLang="el-GR" sz="1900" b="1" i="0" u="none" strike="noStrike" cap="none" normalizeH="0" baseline="0" dirty="0">
                <a:ln>
                  <a:noFill/>
                </a:ln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MD, FESC, καρδιολόγος, Ωνάσειο Καρδιοχειρουργικό Κέντρο.</a:t>
            </a:r>
            <a:endParaRPr kumimoji="0" lang="el-GR" altLang="el-GR" sz="1800" b="0" i="0" u="none" strike="noStrike" cap="none" normalizeH="0" baseline="0" dirty="0">
              <a:ln>
                <a:noFill/>
              </a:ln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188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os Askitis's Video - Sep 17, 2025 (1)">
            <a:hlinkClick r:id="" action="ppaction://media"/>
            <a:extLst>
              <a:ext uri="{FF2B5EF4-FFF2-40B4-BE49-F238E27FC236}">
                <a16:creationId xmlns:a16="http://schemas.microsoft.com/office/drawing/2014/main" id="{C949F2DB-0B65-F29F-5DA2-0E04B63448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9498" y="181208"/>
            <a:ext cx="9113003" cy="64955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7088F5-5705-6533-8FEF-BAF9A2EB756A}"/>
              </a:ext>
            </a:extLst>
          </p:cNvPr>
          <p:cNvSpPr txBox="1"/>
          <p:nvPr/>
        </p:nvSpPr>
        <p:spPr>
          <a:xfrm>
            <a:off x="585062" y="170481"/>
            <a:ext cx="94578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Όταν η καρδιά σκέπτεται και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lang="el-GR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πονάει</a:t>
            </a:r>
            <a:r>
              <a:rPr lang="en-US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”…</a:t>
            </a:r>
            <a:r>
              <a:rPr lang="el-GR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0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8C128-97FE-C606-B394-E34931EB0132}"/>
              </a:ext>
            </a:extLst>
          </p:cNvPr>
          <p:cNvSpPr txBox="1"/>
          <p:nvPr/>
        </p:nvSpPr>
        <p:spPr>
          <a:xfrm>
            <a:off x="3200400" y="6203525"/>
            <a:ext cx="5791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Απόσπασμα από την ταινία «Φωνάζει ο κλέφτης»,1965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8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Εικόνα 2" descr="Εικόνα που περιέχει άνδρας, άτομο, εσωτερικό, τοίχος&#10;&#10;Περιγραφή που δημιουργήθηκε αυτόματα">
            <a:extLst>
              <a:ext uri="{FF2B5EF4-FFF2-40B4-BE49-F238E27FC236}">
                <a16:creationId xmlns:a16="http://schemas.microsoft.com/office/drawing/2014/main" id="{132863C9-C7F6-A9F1-3F8A-DC961355C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67" r="11452" b="909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2C9ADEA-0200-ACC9-6369-FEEAC96C1D09}"/>
              </a:ext>
            </a:extLst>
          </p:cNvPr>
          <p:cNvSpPr txBox="1"/>
          <p:nvPr/>
        </p:nvSpPr>
        <p:spPr>
          <a:xfrm>
            <a:off x="-26775" y="1268760"/>
            <a:ext cx="532998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C8D238-5A6F-61F7-E6AB-0E88BFEA1BDD}"/>
              </a:ext>
            </a:extLst>
          </p:cNvPr>
          <p:cNvSpPr txBox="1"/>
          <p:nvPr/>
        </p:nvSpPr>
        <p:spPr>
          <a:xfrm>
            <a:off x="486971" y="5589240"/>
            <a:ext cx="60730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4800" b="1" dirty="0">
                <a:solidFill>
                  <a:srgbClr val="FFFF00"/>
                </a:solidFill>
              </a:rPr>
              <a:t>Σας ευχαριστώ πολύ!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8EDF6D-B585-477A-FB3B-A8A7E5C552D5}"/>
              </a:ext>
            </a:extLst>
          </p:cNvPr>
          <p:cNvSpPr txBox="1"/>
          <p:nvPr/>
        </p:nvSpPr>
        <p:spPr>
          <a:xfrm>
            <a:off x="527927" y="3121714"/>
            <a:ext cx="673198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l-GR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«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Και εμείς π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ου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μελετάμε </a:t>
            </a:r>
            <a:endParaRPr lang="el-GR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>
              <a:spcBef>
                <a:spcPct val="0"/>
              </a:spcBef>
            </a:pP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τη</a:t>
            </a:r>
            <a:r>
              <a:rPr lang="el-GR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ν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ψυχική 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υγεί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α του ανθρώπου</a:t>
            </a:r>
            <a:endParaRPr lang="el-GR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&amp; εσείς π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ου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εξετάζετε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το πιο ευάλωτο όργανο, </a:t>
            </a:r>
            <a:endParaRPr lang="el-GR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μας συνδέει το κόστος των οργανικών νοσημάτων </a:t>
            </a:r>
            <a:r>
              <a:rPr lang="el-GR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&amp; </a:t>
            </a:r>
            <a:r>
              <a:rPr lang="en-US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μας προσδιορίζει η ανάγκη για ευζωία</a:t>
            </a:r>
            <a:r>
              <a:rPr lang="el-GR" sz="2400" b="1" dirty="0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»</a:t>
            </a:r>
            <a:endParaRPr lang="en-US" sz="2400" b="1" dirty="0">
              <a:solidFill>
                <a:srgbClr val="FFFF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</p:txBody>
      </p:sp>
    </p:spTree>
    <p:extLst>
      <p:ext uri="{BB962C8B-B14F-4D97-AF65-F5344CB8AC3E}">
        <p14:creationId xmlns:p14="http://schemas.microsoft.com/office/powerpoint/2010/main" val="3139597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Οβάλ 4"/>
          <p:cNvSpPr/>
          <p:nvPr/>
        </p:nvSpPr>
        <p:spPr>
          <a:xfrm>
            <a:off x="6774423" y="3823215"/>
            <a:ext cx="3461657" cy="923731"/>
          </a:xfrm>
          <a:prstGeom prst="ellipse">
            <a:avLst/>
          </a:prstGeom>
          <a:solidFill>
            <a:schemeClr val="tx2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«Ευερέθιστη καρδιά»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Costa, 1871</a:t>
            </a:r>
            <a:endParaRPr lang="el-GR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Οβάλ 5"/>
          <p:cNvSpPr/>
          <p:nvPr/>
        </p:nvSpPr>
        <p:spPr>
          <a:xfrm>
            <a:off x="1323031" y="4934929"/>
            <a:ext cx="4307635" cy="1349831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«Σύμπλεγμα καρδιονευρωτικής συμπτωματολογίας»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Freud, 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1885</a:t>
            </a:r>
          </a:p>
        </p:txBody>
      </p:sp>
      <p:sp>
        <p:nvSpPr>
          <p:cNvPr id="7" name="Οβάλ 6"/>
          <p:cNvSpPr/>
          <p:nvPr/>
        </p:nvSpPr>
        <p:spPr>
          <a:xfrm>
            <a:off x="7550318" y="5299365"/>
            <a:ext cx="3110204" cy="1038806"/>
          </a:xfrm>
          <a:prstGeom prst="ellipse">
            <a:avLst/>
          </a:prstGeom>
          <a:solidFill>
            <a:schemeClr val="tx2">
              <a:lumMod val="50000"/>
              <a:lumOff val="50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«Καρδιονεύρωση»</a:t>
            </a:r>
          </a:p>
          <a:p>
            <a:pPr algn="ctr"/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Richter &amp; Beckman</a:t>
            </a:r>
            <a:endParaRPr lang="el-GR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EF8E3-3546-A3D2-6AB1-0D0714F5E3A4}"/>
              </a:ext>
            </a:extLst>
          </p:cNvPr>
          <p:cNvSpPr txBox="1"/>
          <p:nvPr/>
        </p:nvSpPr>
        <p:spPr>
          <a:xfrm>
            <a:off x="568731" y="195238"/>
            <a:ext cx="11147988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schemeClr val="bg1"/>
                </a:solidFill>
                <a:latin typeface="Calibri" panose="020F0502020204030204"/>
              </a:rPr>
              <a:t>Ιστορικά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Οβάλ 1">
            <a:extLst>
              <a:ext uri="{FF2B5EF4-FFF2-40B4-BE49-F238E27FC236}">
                <a16:creationId xmlns:a16="http://schemas.microsoft.com/office/drawing/2014/main" id="{B2E67CCD-E6C4-FB65-36F8-3C307AB362D1}"/>
              </a:ext>
            </a:extLst>
          </p:cNvPr>
          <p:cNvSpPr/>
          <p:nvPr/>
        </p:nvSpPr>
        <p:spPr>
          <a:xfrm>
            <a:off x="568731" y="1162500"/>
            <a:ext cx="3851489" cy="1020411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l-GR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Καρδιοκεντρισμός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algn="ctr"/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Αρχαία Αίγυπτος</a:t>
            </a:r>
          </a:p>
        </p:txBody>
      </p:sp>
      <p:sp>
        <p:nvSpPr>
          <p:cNvPr id="3" name="Οβάλ 2">
            <a:extLst>
              <a:ext uri="{FF2B5EF4-FFF2-40B4-BE49-F238E27FC236}">
                <a16:creationId xmlns:a16="http://schemas.microsoft.com/office/drawing/2014/main" id="{5437C653-B507-F973-0850-F28E6269AA5E}"/>
              </a:ext>
            </a:extLst>
          </p:cNvPr>
          <p:cNvSpPr/>
          <p:nvPr/>
        </p:nvSpPr>
        <p:spPr>
          <a:xfrm>
            <a:off x="7059558" y="1211579"/>
            <a:ext cx="4091724" cy="1020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</a:t>
            </a:r>
            <a:r>
              <a:rPr lang="el-GR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Κεφαλοκεντρισμός</a:t>
            </a:r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</a:p>
          <a:p>
            <a:pPr algn="ctr"/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Αρχαία Ελλάδα</a:t>
            </a:r>
          </a:p>
        </p:txBody>
      </p:sp>
      <p:sp>
        <p:nvSpPr>
          <p:cNvPr id="4" name="Οβάλ 3">
            <a:extLst>
              <a:ext uri="{FF2B5EF4-FFF2-40B4-BE49-F238E27FC236}">
                <a16:creationId xmlns:a16="http://schemas.microsoft.com/office/drawing/2014/main" id="{F4F052A9-7786-28C4-C85D-1E6724B177F0}"/>
              </a:ext>
            </a:extLst>
          </p:cNvPr>
          <p:cNvSpPr/>
          <p:nvPr/>
        </p:nvSpPr>
        <p:spPr>
          <a:xfrm>
            <a:off x="1681016" y="2725111"/>
            <a:ext cx="4916031" cy="125557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«Η καρδιά σαν αυτοκράτορας»</a:t>
            </a:r>
          </a:p>
          <a:p>
            <a:pPr algn="ctr"/>
            <a:r>
              <a:rPr lang="el-GR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Κινέζικη Φιλοσοφία</a:t>
            </a:r>
          </a:p>
        </p:txBody>
      </p:sp>
    </p:spTree>
    <p:extLst>
      <p:ext uri="{BB962C8B-B14F-4D97-AF65-F5344CB8AC3E}">
        <p14:creationId xmlns:p14="http://schemas.microsoft.com/office/powerpoint/2010/main" val="1635560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Εικόνα 6" descr="Εικόνα που περιέχει κείμενο, σκελετός, μόδα&#10;&#10;Το περιεχόμενο που δημιουργείται από AI ενδέχεται να είναι εσφαλμένο.">
            <a:extLst>
              <a:ext uri="{FF2B5EF4-FFF2-40B4-BE49-F238E27FC236}">
                <a16:creationId xmlns:a16="http://schemas.microsoft.com/office/drawing/2014/main" id="{F27CCB89-4B9A-75FF-6B0C-E0358F7D0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"/>
          <a:stretch>
            <a:fillRect/>
          </a:stretch>
        </p:blipFill>
        <p:spPr>
          <a:xfrm>
            <a:off x="527956" y="1186543"/>
            <a:ext cx="11136086" cy="56714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1EF8E3-3546-A3D2-6AB1-0D0714F5E3A4}"/>
              </a:ext>
            </a:extLst>
          </p:cNvPr>
          <p:cNvSpPr txBox="1"/>
          <p:nvPr/>
        </p:nvSpPr>
        <p:spPr>
          <a:xfrm>
            <a:off x="212270" y="195238"/>
            <a:ext cx="11767457" cy="52322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sz="2800" b="1" dirty="0">
                <a:solidFill>
                  <a:schemeClr val="bg1"/>
                </a:solidFill>
                <a:latin typeface="Calibri" panose="020F0502020204030204"/>
              </a:rPr>
              <a:t>Σύνδεση καρδιάς-εγκεφάλου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097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199" y="367786"/>
            <a:ext cx="10515600" cy="1325563"/>
          </a:xfrm>
          <a:solidFill>
            <a:srgbClr val="FF0000"/>
          </a:solidFill>
          <a:ln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 algn="ctr"/>
            <a:r>
              <a:rPr lang="el-GR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Συνάντηση Ψυχιατρικής &amp; Καρδιολογίας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838200" y="2165923"/>
            <a:ext cx="5934560" cy="3307793"/>
          </a:xfrm>
          <a:ln w="12700">
            <a:solidFill>
              <a:srgbClr val="0070C0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Τα κυριότερα ψυχιατρικά σύνδρομα που σχετίζονται </a:t>
            </a:r>
          </a:p>
          <a:p>
            <a:pPr marL="0" indent="0" algn="ctr">
              <a:buNone/>
            </a:pP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με τις καρδιακές παθήσεις είναι: 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το άγχος 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η κατάθλιψη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το </a:t>
            </a:r>
            <a:r>
              <a:rPr lang="en-US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delirium </a:t>
            </a:r>
            <a:r>
              <a:rPr lang="el-GR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(οξύ παραλήρημα).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9673" y="6120882"/>
            <a:ext cx="2332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Ρόντος</a:t>
            </a:r>
            <a:r>
              <a:rPr lang="el-GR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&amp; Ρίζος, 2017</a:t>
            </a:r>
          </a:p>
        </p:txBody>
      </p:sp>
      <p:pic>
        <p:nvPicPr>
          <p:cNvPr id="1026" name="Picture 2" descr="Εξερεύνηση 6 Σπάνιων Ψυχιατρικών Συνδρόμων - Σωματείο Ίκελος">
            <a:extLst>
              <a:ext uri="{FF2B5EF4-FFF2-40B4-BE49-F238E27FC236}">
                <a16:creationId xmlns:a16="http://schemas.microsoft.com/office/drawing/2014/main" id="{8C71D6C0-32BF-8BEB-2CEB-9A6CECF41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852" y="2165923"/>
            <a:ext cx="4401948" cy="330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0812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417104-29BE-9931-9D50-FE72C6DC9762}"/>
              </a:ext>
            </a:extLst>
          </p:cNvPr>
          <p:cNvSpPr txBox="1"/>
          <p:nvPr/>
        </p:nvSpPr>
        <p:spPr>
          <a:xfrm>
            <a:off x="371364" y="332656"/>
            <a:ext cx="11449272" cy="815608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endParaRPr lang="el-GR" sz="400" b="1" dirty="0">
              <a:solidFill>
                <a:schemeClr val="bg1"/>
              </a:solidFill>
            </a:endParaRPr>
          </a:p>
          <a:p>
            <a:pPr algn="ctr"/>
            <a:r>
              <a:rPr lang="el-GR" sz="3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Πώς ο εγκέφαλος «θυμώνει» την καρδιά;</a:t>
            </a:r>
          </a:p>
          <a:p>
            <a:pPr algn="ctr"/>
            <a:endParaRPr lang="en-US" sz="500" b="1" dirty="0">
              <a:solidFill>
                <a:schemeClr val="bg1"/>
              </a:solidFill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DD0A123-B02C-C826-F7C5-5881C7768E49}"/>
              </a:ext>
            </a:extLst>
          </p:cNvPr>
          <p:cNvSpPr/>
          <p:nvPr/>
        </p:nvSpPr>
        <p:spPr>
          <a:xfrm>
            <a:off x="7202607" y="1511050"/>
            <a:ext cx="4618029" cy="4278094"/>
          </a:xfrm>
          <a:custGeom>
            <a:avLst/>
            <a:gdLst/>
            <a:ahLst/>
            <a:cxnLst/>
            <a:rect l="l" t="t" r="r" b="b"/>
            <a:pathLst>
              <a:path w="4850235" h="4850235">
                <a:moveTo>
                  <a:pt x="0" y="0"/>
                </a:moveTo>
                <a:lnTo>
                  <a:pt x="4850235" y="0"/>
                </a:lnTo>
                <a:lnTo>
                  <a:pt x="4850235" y="4850234"/>
                </a:lnTo>
                <a:lnTo>
                  <a:pt x="0" y="48502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737" t="-31094" r="-38697" b="-38579"/>
            </a:stretch>
          </a:blipFill>
        </p:spPr>
        <p:txBody>
          <a:bodyPr/>
          <a:lstStyle/>
          <a:p>
            <a:endParaRPr lang="el-G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090E9D-881D-31E7-8D16-5CED448DF692}"/>
              </a:ext>
            </a:extLst>
          </p:cNvPr>
          <p:cNvSpPr txBox="1"/>
          <p:nvPr/>
        </p:nvSpPr>
        <p:spPr>
          <a:xfrm>
            <a:off x="371364" y="1511049"/>
            <a:ext cx="6390969" cy="4278094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/>
            <a:endParaRPr lang="el-GR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Η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συχνή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εμ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πειρία έντονης οργής 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συσχετίστηκε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με αυξημένο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κίνδυνο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κα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ρδι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ακής ανεπάρκειας, 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κολ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πικής μαρμαρυγής και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θνη</a:t>
            </a:r>
            <a:r>
              <a:rPr lang="el-GR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τότητας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από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Κ.Ν. 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σε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άτομ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α μέσης ηλικίας και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μεγ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αλύτερα, 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τα οποία αρχικά ήταν υγιή. </a:t>
            </a: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Βρέθηκε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ισχυρότερη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συσχέτιση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της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συχνότητ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ας της οργής 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με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τον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κίνδυνο</a:t>
            </a:r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κα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ρδι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ακής ανεπάρκειας 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στους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άνδρες</a:t>
            </a:r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και σε άτομα με ιστορικό διαβήτη.</a:t>
            </a:r>
            <a:endParaRPr lang="el-GR" sz="24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  <a:p>
            <a:pPr algn="ctr"/>
            <a:endParaRPr lang="el-GR" sz="16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ileron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1D1502-5C23-A4D5-1EC6-777DA6287D6E}"/>
              </a:ext>
            </a:extLst>
          </p:cNvPr>
          <p:cNvSpPr txBox="1"/>
          <p:nvPr/>
        </p:nvSpPr>
        <p:spPr>
          <a:xfrm>
            <a:off x="98203" y="5950783"/>
            <a:ext cx="11995594" cy="409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Titova, O. E., Baron, J. A., Michaëlsson, K., &amp; Larsson, S. C. (</a:t>
            </a:r>
            <a:r>
              <a:rPr lang="en-US" sz="11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2022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). Anger frequency and risk of cardiovascular morbidity and mortality.</a:t>
            </a:r>
            <a:r>
              <a:rPr lang="el-GR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</a:t>
            </a:r>
            <a:r>
              <a:rPr lang="en-US" sz="1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ileron Bold"/>
              </a:rPr>
              <a:t> European Heart Journal.</a:t>
            </a:r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95508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F2C58B1-826A-891A-4A66-5555740AC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548" y="1842833"/>
            <a:ext cx="10515600" cy="141181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Πάνω από 7 στους 10 </a:t>
            </a:r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ασθενείς με καρδιακή ανεπάρκεια </a:t>
            </a:r>
            <a:endPara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l-G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έχουν αγχώδη διαταραχή.</a:t>
            </a:r>
          </a:p>
          <a:p>
            <a:pPr marL="0" indent="0" algn="ctr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894B4696-554B-7F96-84FC-94AEC0552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61" y="455654"/>
            <a:ext cx="11344760" cy="9125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3BEF533-5FAE-64D0-6CFA-52C02ACEAFB1}"/>
              </a:ext>
            </a:extLst>
          </p:cNvPr>
          <p:cNvSpPr txBox="1"/>
          <p:nvPr/>
        </p:nvSpPr>
        <p:spPr>
          <a:xfrm>
            <a:off x="356461" y="4059138"/>
            <a:ext cx="11134992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l-G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Οι άνδρες με καρδιακή ανεπάρκεια</a:t>
            </a:r>
          </a:p>
          <a:p>
            <a:pPr algn="ctr"/>
            <a:r>
              <a:rPr lang="el-G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εμφανίζουν κατάθλιψη σε ποσοστό </a:t>
            </a:r>
            <a:r>
              <a:rPr lang="el-GR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26%</a:t>
            </a:r>
            <a:r>
              <a:rPr lang="el-G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l-G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ενώ το αντίστοιχο ποσοστό στις γυναίκες φθάνει το </a:t>
            </a:r>
            <a:r>
              <a:rPr lang="el-GR" sz="3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33%</a:t>
            </a:r>
            <a:r>
              <a:rPr lang="el-GR" sz="28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219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128440-46F9-7623-C5EC-B1F74AB48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FC6A5-8901-ADF9-403D-5F7A896617E6}"/>
              </a:ext>
            </a:extLst>
          </p:cNvPr>
          <p:cNvSpPr txBox="1"/>
          <p:nvPr/>
        </p:nvSpPr>
        <p:spPr>
          <a:xfrm>
            <a:off x="309336" y="413661"/>
            <a:ext cx="11562366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Όταν η καρδιά σκέπτεται μελαγχολικά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8092FC-12B2-B49E-5EC2-464C05F74D15}"/>
              </a:ext>
            </a:extLst>
          </p:cNvPr>
          <p:cNvSpPr txBox="1"/>
          <p:nvPr/>
        </p:nvSpPr>
        <p:spPr>
          <a:xfrm>
            <a:off x="309335" y="3679524"/>
            <a:ext cx="6455259" cy="156966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Κατάθλιψη</a:t>
            </a:r>
            <a:endParaRPr lang="el-GR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Αυξάνει κίνδυνο εμφάνισης &amp; θνητότητας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Συσχετίζεται με παράγοντες κινδύνου: υπέρταση, </a:t>
            </a:r>
            <a:r>
              <a:rPr lang="el-GR" sz="24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δυσλιπιδαιμία</a:t>
            </a: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παχυσαρκία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813F87-D047-90CD-7BBD-EBB363109A4F}"/>
              </a:ext>
            </a:extLst>
          </p:cNvPr>
          <p:cNvSpPr txBox="1"/>
          <p:nvPr/>
        </p:nvSpPr>
        <p:spPr>
          <a:xfrm>
            <a:off x="284162" y="1327172"/>
            <a:ext cx="6480432" cy="156966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l-GR" sz="24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Αίσθημα απαισιοδοξίας</a:t>
            </a:r>
            <a:r>
              <a:rPr lang="el-GR" sz="2400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Προσδοκία/ερμηνεία αρνητικών γεγονότων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Συνοδεύεται από απελπισία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l-GR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Συνδέεται με αυξημένο καρδιαγγειακό κίνδυνο</a:t>
            </a:r>
          </a:p>
        </p:txBody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1849C1BA-8DBB-8B4A-4E6D-1205E7E15B98}"/>
              </a:ext>
            </a:extLst>
          </p:cNvPr>
          <p:cNvGrpSpPr/>
          <p:nvPr/>
        </p:nvGrpSpPr>
        <p:grpSpPr>
          <a:xfrm>
            <a:off x="7783918" y="1327173"/>
            <a:ext cx="3955799" cy="3922012"/>
            <a:chOff x="0" y="0"/>
            <a:chExt cx="6350000" cy="634997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93B735E8-F2AC-2DC7-4022-405D08C7E92D}"/>
                </a:ext>
              </a:extLst>
            </p:cNvPr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3201" r="-53009"/>
              </a:stretch>
            </a:blipFill>
          </p:spPr>
          <p:txBody>
            <a:bodyPr/>
            <a:lstStyle/>
            <a:p>
              <a:endParaRPr lang="el-GR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8F80948-4D12-6023-1105-2F72A162B772}"/>
              </a:ext>
            </a:extLst>
          </p:cNvPr>
          <p:cNvSpPr txBox="1"/>
          <p:nvPr/>
        </p:nvSpPr>
        <p:spPr>
          <a:xfrm>
            <a:off x="44245" y="5798008"/>
            <a:ext cx="121035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Levine, G. N.,&amp; American Heart Association Council on Clinical Cardiology; Council on Arteriosclerosis, Thrombosis and Vascular Biology; </a:t>
            </a:r>
            <a:endParaRPr lang="el-GR" sz="1200" b="1" i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Council on Cardiovascular and Stroke Nursing; and Council on Lifestyle and Cardiometabolic Health. (2021). </a:t>
            </a:r>
            <a:endParaRPr lang="el-GR" sz="1200" b="1" i="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b="1" i="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Psychological health, well-being, and the mind-heart-body connection: a scientific statement from the American Heart Association. Circulation.</a:t>
            </a:r>
            <a:endParaRPr lang="el-GR" sz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9472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146793-964C-10C3-539B-2F100037EFED}"/>
              </a:ext>
            </a:extLst>
          </p:cNvPr>
          <p:cNvSpPr txBox="1"/>
          <p:nvPr/>
        </p:nvSpPr>
        <p:spPr>
          <a:xfrm>
            <a:off x="356461" y="6404811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Adu-</a:t>
            </a:r>
            <a:r>
              <a:rPr lang="en-US" sz="1200" b="1" i="0" dirty="0" err="1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Amankwaah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, J. (2022). “Happy heart” versus “broken heart” syndrome: the 2 faces of Takotsubo syndrome: similarities and differences. </a:t>
            </a:r>
            <a:r>
              <a:rPr lang="en-US" sz="1200" b="1" i="1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Heart Failure</a:t>
            </a: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025B8B8-290C-3CC5-02DF-ADAA4321C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96" t="27106" r="21058" b="22701"/>
          <a:stretch/>
        </p:blipFill>
        <p:spPr>
          <a:xfrm>
            <a:off x="927315" y="637156"/>
            <a:ext cx="10337369" cy="5583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92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1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F85C14C-38D9-859E-31E6-38263F57466A}"/>
              </a:ext>
            </a:extLst>
          </p:cNvPr>
          <p:cNvSpPr txBox="1"/>
          <p:nvPr/>
        </p:nvSpPr>
        <p:spPr>
          <a:xfrm>
            <a:off x="309336" y="413661"/>
            <a:ext cx="11453879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Ενεργή σεξουαλική ζωή και καρδιαγγειακή υγεία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1800FB-B707-B4A0-1F26-5232CC7A2E09}"/>
              </a:ext>
            </a:extLst>
          </p:cNvPr>
          <p:cNvSpPr txBox="1"/>
          <p:nvPr/>
        </p:nvSpPr>
        <p:spPr>
          <a:xfrm>
            <a:off x="309335" y="3679524"/>
            <a:ext cx="5786665" cy="1723549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Οι σεξουαλικές επαφές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≥2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φορές/μήνα συσχετίζονται με μειωμένο  </a:t>
            </a:r>
            <a:b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ποσοστό ετήσιων θανάτων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lower annual death rate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5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9AB77B5-D1FE-2F92-9CAC-B5C5899D9AD6}"/>
              </a:ext>
            </a:extLst>
          </p:cNvPr>
          <p:cNvSpPr txBox="1"/>
          <p:nvPr/>
        </p:nvSpPr>
        <p:spPr>
          <a:xfrm>
            <a:off x="195943" y="5794509"/>
            <a:ext cx="551542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Smith, L., Yang, L., Veronese, N.,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Soysal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P., Stubbs, B., &amp; Jackson, S. E. (2019). Sexual activity is associated with greater enjoyment of life in older adults. 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Sexual medicine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 </a:t>
            </a: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(1), 11-18.</a:t>
            </a:r>
          </a:p>
        </p:txBody>
      </p:sp>
      <p:pic>
        <p:nvPicPr>
          <p:cNvPr id="6146" name="Picture 2" descr="Τελικά γάμος ή παιδιά σκοτώνουν το σεξ;">
            <a:extLst>
              <a:ext uri="{FF2B5EF4-FFF2-40B4-BE49-F238E27FC236}">
                <a16:creationId xmlns:a16="http://schemas.microsoft.com/office/drawing/2014/main" id="{C0CAB8D4-8229-984A-EDDD-58B5FB4CD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114" y="1273760"/>
            <a:ext cx="5551102" cy="4129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599CE2-5951-1765-637B-B86A414D385E}"/>
              </a:ext>
            </a:extLst>
          </p:cNvPr>
          <p:cNvSpPr txBox="1"/>
          <p:nvPr/>
        </p:nvSpPr>
        <p:spPr>
          <a:xfrm>
            <a:off x="309335" y="1327172"/>
            <a:ext cx="5811837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Η σεξουαλική ζωή με σταθερό σύντροφο σχετίζεται με λιγότερες πιθανότητες </a:t>
            </a:r>
            <a:b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για καρδιακά επεισόδια στα επόμενα 5 έτη.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0C40E8-19D4-EA7E-B7A2-AFB060AFE1DF}"/>
              </a:ext>
            </a:extLst>
          </p:cNvPr>
          <p:cNvSpPr txBox="1"/>
          <p:nvPr/>
        </p:nvSpPr>
        <p:spPr>
          <a:xfrm>
            <a:off x="5887357" y="5678397"/>
            <a:ext cx="60960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Corina Pennanen-Iire, Mário Prereira-Lourenço, Anna Padoa, André Ribeirinho, Ana Samico, Marina Gressler, Noor-Ahmed Jatoi, Mehri Mehrad, Abby Girard, Sexual Health Implications of COVID-19 Pandemic, </a:t>
            </a:r>
            <a:r>
              <a:rPr kumimoji="0" lang="en" sz="16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Sexual Medicine Reviews</a:t>
            </a:r>
            <a:r>
              <a:rPr kumimoji="0" lang="el-G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261369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733</Words>
  <Application>Microsoft Office PowerPoint</Application>
  <PresentationFormat>Ευρεία οθόνη</PresentationFormat>
  <Paragraphs>92</Paragraphs>
  <Slides>13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5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13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Calibri Light</vt:lpstr>
      <vt:lpstr>Θέμα του Office</vt:lpstr>
      <vt:lpstr>Όταν η καρδιά σκέπτεται!</vt:lpstr>
      <vt:lpstr>Παρουσίαση του PowerPoint</vt:lpstr>
      <vt:lpstr>Παρουσίαση του PowerPoint</vt:lpstr>
      <vt:lpstr>Συνάντηση Ψυχιατρικής &amp; Καρδιολογίας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Όταν η καρδιά σκέπτεται!</dc:title>
  <dc:creator>ΑΘΑΝΑΣΙΟΣ ΑΣΚΗΤΗΣ</dc:creator>
  <cp:lastModifiedBy>Thanos Askitis</cp:lastModifiedBy>
  <cp:revision>32</cp:revision>
  <dcterms:created xsi:type="dcterms:W3CDTF">2025-09-01T09:38:43Z</dcterms:created>
  <dcterms:modified xsi:type="dcterms:W3CDTF">2025-09-18T13:38:57Z</dcterms:modified>
</cp:coreProperties>
</file>