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964" r:id="rId3"/>
    <p:sldId id="1865" r:id="rId4"/>
    <p:sldId id="1869" r:id="rId5"/>
    <p:sldId id="1962" r:id="rId6"/>
    <p:sldId id="1899" r:id="rId7"/>
    <p:sldId id="1963" r:id="rId8"/>
    <p:sldId id="1965" r:id="rId9"/>
    <p:sldId id="289" r:id="rId10"/>
    <p:sldId id="419" r:id="rId11"/>
    <p:sldId id="381" r:id="rId12"/>
    <p:sldId id="1580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87"/>
    <a:srgbClr val="C00000"/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DE2D66-CA00-B061-6D38-F78D82431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4A12EAA-08C6-FD00-AB25-61D7F3230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D7670CD-093D-99C1-E324-8E016D675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8CF-0B0A-4510-8116-3B5FA1076974}" type="datetimeFigureOut">
              <a:rPr lang="el-GR" smtClean="0"/>
              <a:t>18/9/2025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F64AB1-62DA-F142-D5B5-F4FC3BF7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2772E78-3D6D-BB37-8C9C-5B51FDE1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E165-233D-402D-A2A4-C70A7155E4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591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85EA50-8F25-28A0-DE80-617BEC8E0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C8F727A-D879-0220-D9A4-6CD17146F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6ACDF29-900D-2FF3-751C-284C73305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8CF-0B0A-4510-8116-3B5FA1076974}" type="datetimeFigureOut">
              <a:rPr lang="el-GR" smtClean="0"/>
              <a:t>18/9/2025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C9A027-0370-AFC1-FA03-236A1863C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F4FD32A-FAA4-A0D6-70E5-1A83B9E3B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E165-233D-402D-A2A4-C70A7155E4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109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3598F54-31BC-4252-FD51-59C8F72FA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FB6E426-E748-C2E2-9C88-0707A259D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A02FB2B-62E3-6C20-F1B4-0C1F5092A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8CF-0B0A-4510-8116-3B5FA1076974}" type="datetimeFigureOut">
              <a:rPr lang="el-GR" smtClean="0"/>
              <a:t>18/9/2025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D4A2EFC-5A6C-92B3-BAB0-58E828D97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18B6ACC-261B-41E4-C258-20D12D85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E165-233D-402D-A2A4-C70A7155E4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395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A2D22D-DB78-DC60-2062-2FC4639ED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5E6340-3B6A-8F41-4B44-20B15584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AE43CD-DD6C-2806-996B-80D3F8C15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8CF-0B0A-4510-8116-3B5FA1076974}" type="datetimeFigureOut">
              <a:rPr lang="el-GR" smtClean="0"/>
              <a:t>18/9/2025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B55D4B9-7D22-74A1-0A98-4949C755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CB5741A-2A5B-A706-3212-43FA989B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E165-233D-402D-A2A4-C70A7155E4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685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7C45F3-616A-43DF-7A02-EA06DE0EB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0676B76-C427-84D7-5A7C-BA0D57A17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4A08E43-F8B3-6BD1-2465-05A25FA5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8CF-0B0A-4510-8116-3B5FA1076974}" type="datetimeFigureOut">
              <a:rPr lang="el-GR" smtClean="0"/>
              <a:t>18/9/2025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1697A8F-4F75-6B64-BD49-21E95BD9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5A01FD-CBA1-D997-0087-FD28642E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E165-233D-402D-A2A4-C70A7155E4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734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5D4D2-98F8-76F4-0D6F-2DBDBCFF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1D29B7-31AB-E7D0-4F58-970BAA724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F98CF1E-12D0-8D1C-F210-51EB68684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370E04F-8897-2097-9A48-5E379B9C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8CF-0B0A-4510-8116-3B5FA1076974}" type="datetimeFigureOut">
              <a:rPr lang="el-GR" smtClean="0"/>
              <a:t>18/9/2025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99BD79E-39A1-C5AE-9F0B-A6BF086F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A204715-086F-6280-E070-A0BEF5C7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E165-233D-402D-A2A4-C70A7155E4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682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67DC9A-9229-2DAA-9A35-7921E6C64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4E7E129-682F-FAB1-318D-1F1DB6E08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68381A9-4D47-1D06-DBFC-2D873AC19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13B221A-4178-4BC3-53BC-DF98C4823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CB1484E-4504-71D9-6AC2-8FB652D85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311477C-D028-2654-6FB4-6140AA29B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8CF-0B0A-4510-8116-3B5FA1076974}" type="datetimeFigureOut">
              <a:rPr lang="el-GR" smtClean="0"/>
              <a:t>18/9/2025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D451718-A2A6-15D1-70C6-6EAA9FDEB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A274183-3A3F-A155-E135-451546A1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E165-233D-402D-A2A4-C70A7155E4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798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D55A20-2483-DC07-D546-D580FFA1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D8A7D81-81DD-C41C-84A9-A5FF3D70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8CF-0B0A-4510-8116-3B5FA1076974}" type="datetimeFigureOut">
              <a:rPr lang="el-GR" smtClean="0"/>
              <a:t>18/9/2025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594E208-7549-0D3F-6889-601C26D4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39CC96C-E874-6E10-BC7B-B9BF3E0A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E165-233D-402D-A2A4-C70A7155E4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641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988AD0E-44CF-96E3-B497-49B5B43F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8CF-0B0A-4510-8116-3B5FA1076974}" type="datetimeFigureOut">
              <a:rPr lang="el-GR" smtClean="0"/>
              <a:t>18/9/2025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AA9EA89-B68C-A7D1-B6B2-1914C01CB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69DDFE2-9A6F-8873-EDF0-85C566DA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E165-233D-402D-A2A4-C70A7155E4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394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8EA4C5-72C8-228C-033C-EE71C11B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D353C0-01D4-CBBD-8639-3B4F7CC4C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51A21C5-2F2A-387C-609F-7A863E87C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84CCFE1-A6B5-AC54-BEC8-D092EAF18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8CF-0B0A-4510-8116-3B5FA1076974}" type="datetimeFigureOut">
              <a:rPr lang="el-GR" smtClean="0"/>
              <a:t>18/9/2025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2BE088B-2848-F7A0-EF76-449A0F9A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2EAE668-0C90-EDD8-381C-E0F983EC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E165-233D-402D-A2A4-C70A7155E4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067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938A69-9A1A-4FFE-FAE7-A80AFEAFE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D412334-FD42-1437-EA47-C7086B68A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F34DD48-F3FD-738D-BD92-B4D45EEC8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B77F369-7E9A-E32A-F959-ADFDFCC70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8CF-0B0A-4510-8116-3B5FA1076974}" type="datetimeFigureOut">
              <a:rPr lang="el-GR" smtClean="0"/>
              <a:t>18/9/2025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171D5A7-D106-E54D-6988-FC436BDA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A63136E-A9C0-F4C6-BC09-A74073C81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E165-233D-402D-A2A4-C70A7155E4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002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CD779A2-C89F-1576-3A7A-DFBC1FCBC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8476060-7994-6DD5-7D5D-F551D10EB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A208F74-668E-6B2D-5580-1D00ADB7D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4078CF-0B0A-4510-8116-3B5FA1076974}" type="datetimeFigureOut">
              <a:rPr lang="el-GR" smtClean="0"/>
              <a:t>18/9/2025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B45EC8F-7CDA-1D30-11EF-0E58786EC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208C14E-672D-F658-BC17-E288C053F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5CE165-233D-402D-A2A4-C70A7155E4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20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EFEEFD5-6D9C-6A0B-6F94-D36476DC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67"/>
            <a:ext cx="6096001" cy="178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28AB9E-CF6B-BF77-CD3E-9D344C69655E}"/>
              </a:ext>
            </a:extLst>
          </p:cNvPr>
          <p:cNvSpPr txBox="1"/>
          <p:nvPr/>
        </p:nvSpPr>
        <p:spPr>
          <a:xfrm>
            <a:off x="-2" y="-321159"/>
            <a:ext cx="6096000" cy="189282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Βελτιώνει η άσκηση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τη στυτική δυσλειτουργία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στους ηλικιωμένους;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10 - TextBox">
            <a:extLst>
              <a:ext uri="{FF2B5EF4-FFF2-40B4-BE49-F238E27FC236}">
                <a16:creationId xmlns:a16="http://schemas.microsoft.com/office/drawing/2014/main" id="{BC03D8CE-6704-503F-4C77-64C5D1C9B5AB}"/>
              </a:ext>
            </a:extLst>
          </p:cNvPr>
          <p:cNvSpPr txBox="1"/>
          <p:nvPr/>
        </p:nvSpPr>
        <p:spPr>
          <a:xfrm>
            <a:off x="-1" y="3354062"/>
            <a:ext cx="6096001" cy="2569910"/>
          </a:xfrm>
          <a:prstGeom prst="rect">
            <a:avLst/>
          </a:prstGeom>
          <a:solidFill>
            <a:srgbClr val="002060"/>
          </a:solidFill>
        </p:spPr>
        <p:txBody>
          <a:bodyPr wrap="square" lIns="121896" tIns="60948" rIns="121896" bIns="60948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ΘΑΝΟΣ Ε. ΑΣΚΗΤΗΣ</a:t>
            </a:r>
          </a:p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ΨΥΧΙΑΤΡΟΣ – ΣΕΞΟΛΟΓΟΣ</a:t>
            </a:r>
          </a:p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ΔΙΔΑΚΤΩΡ ΨΥΧΙΑΤΡΙΚΗΣ ΕΚΠΑ</a:t>
            </a:r>
            <a:br>
              <a:rPr kumimoji="0" lang="el-GR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l-GR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ΚΑΘΗΓΗΤΗΣ ΨΥΧΙΑΤΡΙΚΗΣ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EUC</a:t>
            </a:r>
          </a:p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ΠΡΟΕΔΡΟΣ Ι.Ψ.Σ.Υ.</a:t>
            </a:r>
            <a:endParaRPr lang="el-GR" sz="1500" b="1" dirty="0">
              <a:solidFill>
                <a:srgbClr val="FFFFFF"/>
              </a:solidFill>
              <a:latin typeface="Calibri"/>
            </a:endParaRPr>
          </a:p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ΜΕΛΟΣ ΕΨΕ,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APA/USA, ISSM/ESSM</a:t>
            </a:r>
            <a:endParaRPr kumimoji="0" lang="el-GR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 defTabSz="1218900">
              <a:defRPr/>
            </a:pPr>
            <a:r>
              <a:rPr lang="el-GR" sz="1500" b="1" dirty="0">
                <a:solidFill>
                  <a:srgbClr val="FFFFFF"/>
                </a:solidFill>
                <a:latin typeface="Calibri"/>
              </a:rPr>
              <a:t>ΑΝΤΙΠΕΡΙΦΕΡ</a:t>
            </a:r>
            <a:r>
              <a:rPr lang="en-US" sz="1500" b="1" dirty="0">
                <a:solidFill>
                  <a:srgbClr val="FFFFFF"/>
                </a:solidFill>
                <a:latin typeface="Calibri"/>
              </a:rPr>
              <a:t>E</a:t>
            </a:r>
            <a:r>
              <a:rPr lang="el-GR" sz="1500" b="1" dirty="0">
                <a:solidFill>
                  <a:srgbClr val="FFFFFF"/>
                </a:solidFill>
                <a:latin typeface="Calibri"/>
              </a:rPr>
              <a:t>ΙΑΡΧΗΣ ΥΓΕΙΑΣ ΑΤΤΙΚΗΣ</a:t>
            </a:r>
            <a:endParaRPr kumimoji="0" lang="el-GR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E1AADA3-D8D4-11E8-70D4-F60C3CA85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86" y="5954749"/>
            <a:ext cx="2032578" cy="707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1AA309-04EB-368A-92F0-724342C57024}"/>
              </a:ext>
            </a:extLst>
          </p:cNvPr>
          <p:cNvSpPr txBox="1"/>
          <p:nvPr/>
        </p:nvSpPr>
        <p:spPr>
          <a:xfrm>
            <a:off x="2495065" y="5954749"/>
            <a:ext cx="4050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Αθήνα,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Σεπτεμβρίου 2025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5732E1F9-255F-816B-5D14-1007CF1C0E42}"/>
              </a:ext>
            </a:extLst>
          </p:cNvPr>
          <p:cNvSpPr/>
          <p:nvPr/>
        </p:nvSpPr>
        <p:spPr>
          <a:xfrm>
            <a:off x="6095999" y="-1"/>
            <a:ext cx="6096001" cy="6858001"/>
          </a:xfrm>
          <a:custGeom>
            <a:avLst/>
            <a:gdLst/>
            <a:ahLst/>
            <a:cxnLst/>
            <a:rect l="l" t="t" r="r" b="b"/>
            <a:pathLst>
              <a:path w="6297860" h="4203821">
                <a:moveTo>
                  <a:pt x="0" y="0"/>
                </a:moveTo>
                <a:lnTo>
                  <a:pt x="6297860" y="0"/>
                </a:lnTo>
                <a:lnTo>
                  <a:pt x="6297860" y="4203822"/>
                </a:lnTo>
                <a:lnTo>
                  <a:pt x="0" y="42038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0418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7" name="Picture 3">
            <a:extLst>
              <a:ext uri="{FF2B5EF4-FFF2-40B4-BE49-F238E27FC236}">
                <a16:creationId xmlns:a16="http://schemas.microsoft.com/office/drawing/2014/main" id="{0D9A3A29-0A43-3B67-B3FA-55838E908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19" y="548481"/>
            <a:ext cx="7777162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2095" y="227249"/>
            <a:ext cx="11407805" cy="830997"/>
          </a:xfrm>
          <a:solidFill>
            <a:srgbClr val="AC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στυτική δυσλειτουργία προγνωστικός παράγοντας </a:t>
            </a:r>
            <a:b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για την εμφάνιση στεφανιαίας νόσου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66EC907-5745-4F43-901F-9DC33E00118F}"/>
              </a:ext>
            </a:extLst>
          </p:cNvPr>
          <p:cNvSpPr/>
          <p:nvPr/>
        </p:nvSpPr>
        <p:spPr>
          <a:xfrm>
            <a:off x="392096" y="1366899"/>
            <a:ext cx="6096000" cy="1938992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στους 5 άντρες με στυτική δυσλειτουργία αγγειακής αιτιολογίας έχουν σιωπηλή στεφανιαία νόσο - χωρίς συμπτωματολογία και μέσα </a:t>
            </a:r>
            <a:r>
              <a:rPr kumimoji="0" lang="el-GR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στα επόμενα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τρία χρόνια θα υποστούν ένα καρδιακό επεισόδιο.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C9E162BB-78D8-4437-8DBB-04F987D65CEB}"/>
              </a:ext>
            </a:extLst>
          </p:cNvPr>
          <p:cNvSpPr/>
          <p:nvPr/>
        </p:nvSpPr>
        <p:spPr>
          <a:xfrm>
            <a:off x="396534" y="3560243"/>
            <a:ext cx="6091562" cy="156966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Μετανάλυση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12 ερευνών με περισσότερους από 36000 άνδρες ανέδειξε την στυτική δυσλειτουργία ως ανεξάρτητο προγνωστικό παράγοντα στεφανιαίας νόσου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BFEB5CA7-8C44-4E04-A978-5697C2446C2D}"/>
              </a:ext>
            </a:extLst>
          </p:cNvPr>
          <p:cNvSpPr/>
          <p:nvPr/>
        </p:nvSpPr>
        <p:spPr>
          <a:xfrm>
            <a:off x="392097" y="6150581"/>
            <a:ext cx="11407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Hackett, G.,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Krychman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M., Baldwin, D., Bennett, N., El-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Zawahry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A.,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Graziottin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A., ... &amp;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Incrocci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L. (2016). Coronary heart disease, diabetes, and sexuality in men. 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Journal of Sexual Medicine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 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(6), 887-904.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57B197D-F9F8-4EF8-A4A0-59958C59398D}"/>
              </a:ext>
            </a:extLst>
          </p:cNvPr>
          <p:cNvSpPr/>
          <p:nvPr/>
        </p:nvSpPr>
        <p:spPr>
          <a:xfrm>
            <a:off x="392096" y="5351597"/>
            <a:ext cx="11407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Charalambos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Vlachopoulos, Konstantinos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Aznaouridis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Nikolaos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Ioakeimidis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Konstantinos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Rokkas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Carmen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Vasiliadou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Nikolaos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Alexopoulos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Elli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Stefanadi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Athanasios Askitis,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Christodoulos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Stefanadis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(2006). Unfavourable endothelial and inflammatory state in erectile dysfunction patients with or without coronary artery disease. 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European heart journal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 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(22), 2640-2648.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010" name="Picture 2" descr="Patient Information | Center for Coronary Artery Disease at MHIF">
            <a:extLst>
              <a:ext uri="{FF2B5EF4-FFF2-40B4-BE49-F238E27FC236}">
                <a16:creationId xmlns:a16="http://schemas.microsoft.com/office/drawing/2014/main" id="{5957AE0B-ED31-4565-8761-A4B83B88C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6"/>
          <a:stretch/>
        </p:blipFill>
        <p:spPr bwMode="auto">
          <a:xfrm>
            <a:off x="6908307" y="993233"/>
            <a:ext cx="4572000" cy="445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048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D1C4A7C-0C0F-3DB4-089B-86C816C189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92" y="1484671"/>
            <a:ext cx="8136416" cy="5051350"/>
          </a:xfrm>
          <a:prstGeom prst="rect">
            <a:avLst/>
          </a:prstGeom>
          <a:solidFill>
            <a:srgbClr val="010187"/>
          </a:solidFill>
          <a:ln w="317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03560C-AF78-CD08-2836-857207F4757C}"/>
              </a:ext>
            </a:extLst>
          </p:cNvPr>
          <p:cNvSpPr txBox="1"/>
          <p:nvPr/>
        </p:nvSpPr>
        <p:spPr>
          <a:xfrm>
            <a:off x="0" y="16123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Σας ευχαριστώ!</a:t>
            </a:r>
          </a:p>
        </p:txBody>
      </p:sp>
    </p:spTree>
    <p:extLst>
      <p:ext uri="{BB962C8B-B14F-4D97-AF65-F5344CB8AC3E}">
        <p14:creationId xmlns:p14="http://schemas.microsoft.com/office/powerpoint/2010/main" val="289156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05F2AE9-4B73-0EFB-C026-D4D51819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5" y="2147061"/>
            <a:ext cx="6988970" cy="23876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5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Σήμερ</a:t>
            </a:r>
            <a: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α,</a:t>
            </a:r>
            <a:r>
              <a:rPr lang="el-GR" sz="5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το σεξ</a:t>
            </a:r>
            <a: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5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νήκει</a:t>
            </a:r>
            <a:b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στην Τρίτη Ηλικία!”</a:t>
            </a:r>
          </a:p>
        </p:txBody>
      </p:sp>
      <p:pic>
        <p:nvPicPr>
          <p:cNvPr id="5" name="Εικόνα 4" descr="Εικόνα που περιέχει άτομο, ανθρώπινο πρόσωπο, φιλί, σάρκ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10366E6-E74F-3F92-EF92-14234A27AD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r="2037"/>
          <a:stretch>
            <a:fillRect/>
          </a:stretch>
        </p:blipFill>
        <p:spPr>
          <a:xfrm>
            <a:off x="7115177" y="115193"/>
            <a:ext cx="4950618" cy="66276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D42B3A-01FB-F219-9AEC-A2E8172A0B96}"/>
              </a:ext>
            </a:extLst>
          </p:cNvPr>
          <p:cNvSpPr txBox="1"/>
          <p:nvPr/>
        </p:nvSpPr>
        <p:spPr>
          <a:xfrm>
            <a:off x="3130658" y="5407901"/>
            <a:ext cx="3533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Θάνος Ασκητής, 1998</a:t>
            </a:r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5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80B5CE-DE24-0E2B-2F50-4171CDD93E2C}"/>
              </a:ext>
            </a:extLst>
          </p:cNvPr>
          <p:cNvSpPr txBox="1"/>
          <p:nvPr/>
        </p:nvSpPr>
        <p:spPr>
          <a:xfrm>
            <a:off x="648346" y="366623"/>
            <a:ext cx="10895308" cy="52322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>
                <a:solidFill>
                  <a:schemeClr val="bg1"/>
                </a:solidFill>
                <a:latin typeface="Calibri" panose="020F0502020204030204"/>
              </a:rPr>
              <a:t>Τα 8 κλειδιά βελτίωσης της σεξουαλικής λειτουργίας μέσω της άσκησης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98279-9154-E2B9-4860-4741FC351500}"/>
              </a:ext>
            </a:extLst>
          </p:cNvPr>
          <p:cNvSpPr txBox="1"/>
          <p:nvPr/>
        </p:nvSpPr>
        <p:spPr>
          <a:xfrm>
            <a:off x="635431" y="1028343"/>
            <a:ext cx="5975821" cy="493981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l-GR" sz="2400" b="1" dirty="0">
              <a:latin typeface="Calibri" panose="020F0502020204030204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l-GR" sz="2500" b="1" dirty="0">
                <a:solidFill>
                  <a:srgbClr val="FFFF00"/>
                </a:solidFill>
                <a:latin typeface="Calibri" panose="020F0502020204030204"/>
              </a:rPr>
              <a:t>Διατήρηση κ</a:t>
            </a:r>
            <a:r>
              <a:rPr kumimoji="0" lang="el-GR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αρδιαγγειακής</a:t>
            </a:r>
            <a:r>
              <a:rPr kumimoji="0" lang="el-GR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υγείας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lang="en-US" sz="2500" b="1" dirty="0">
                <a:solidFill>
                  <a:srgbClr val="FFFF00"/>
                </a:solidFill>
                <a:latin typeface="Calibri" panose="020F0502020204030204"/>
              </a:rPr>
              <a:t>cardiovascular health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l-GR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l-GR" sz="2500" b="1" dirty="0">
                <a:solidFill>
                  <a:srgbClr val="FFFF00"/>
                </a:solidFill>
                <a:latin typeface="Calibri" panose="020F0502020204030204"/>
              </a:rPr>
              <a:t>Ορμονική ισορροπία στα επίπεδα τεστοστερόνης &amp; οιστρογόνων </a:t>
            </a:r>
            <a:br>
              <a:rPr lang="el-GR" sz="2500" b="1" dirty="0">
                <a:solidFill>
                  <a:srgbClr val="FFFF00"/>
                </a:solidFill>
                <a:latin typeface="Calibri" panose="020F0502020204030204"/>
              </a:rPr>
            </a:br>
            <a:r>
              <a:rPr lang="en-US" sz="2500" b="1" dirty="0">
                <a:solidFill>
                  <a:srgbClr val="FFFF00"/>
                </a:solidFill>
                <a:latin typeface="Calibri" panose="020F0502020204030204"/>
              </a:rPr>
              <a:t>(hormonal balance</a:t>
            </a:r>
            <a:r>
              <a:rPr lang="el-GR" sz="2500" b="1" dirty="0">
                <a:solidFill>
                  <a:srgbClr val="FFFF00"/>
                </a:solidFill>
                <a:latin typeface="Calibri" panose="020F0502020204030204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/>
            <a:r>
              <a:rPr lang="el-GR" sz="2500" b="1" dirty="0">
                <a:solidFill>
                  <a:srgbClr val="FFFF00"/>
                </a:solidFill>
                <a:latin typeface="Calibri" panose="020F0502020204030204"/>
              </a:rPr>
              <a:t>3.   Ρύθμιση σωματικού βάρους </a:t>
            </a:r>
            <a:br>
              <a:rPr lang="el-GR" sz="2500" b="1" dirty="0">
                <a:solidFill>
                  <a:srgbClr val="FFFF00"/>
                </a:solidFill>
                <a:latin typeface="Calibri" panose="020F0502020204030204"/>
              </a:rPr>
            </a:br>
            <a:r>
              <a:rPr lang="el-GR" sz="2500" b="1" dirty="0">
                <a:solidFill>
                  <a:srgbClr val="FFFF00"/>
                </a:solidFill>
                <a:latin typeface="Calibri" panose="020F0502020204030204"/>
              </a:rPr>
              <a:t>      (</a:t>
            </a:r>
            <a:r>
              <a:rPr lang="en-US" sz="2500" b="1" dirty="0">
                <a:solidFill>
                  <a:srgbClr val="FFFF00"/>
                </a:solidFill>
                <a:latin typeface="Calibri" panose="020F0502020204030204"/>
              </a:rPr>
              <a:t>weight management</a:t>
            </a:r>
            <a:r>
              <a:rPr lang="el-GR" sz="2500" b="1" dirty="0">
                <a:solidFill>
                  <a:srgbClr val="FFFF00"/>
                </a:solidFill>
                <a:latin typeface="Calibri" panose="020F0502020204030204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defRPr/>
            </a:pPr>
            <a:r>
              <a:rPr lang="el-GR" sz="2500" b="1" dirty="0">
                <a:solidFill>
                  <a:srgbClr val="FFFF00"/>
                </a:solidFill>
                <a:latin typeface="Calibri" panose="020F0502020204030204"/>
              </a:rPr>
              <a:t>4.   Θετική εικόνα σώματος </a:t>
            </a:r>
            <a:br>
              <a:rPr lang="el-GR" sz="2500" b="1" dirty="0">
                <a:solidFill>
                  <a:srgbClr val="FFFF00"/>
                </a:solidFill>
                <a:latin typeface="Calibri" panose="020F0502020204030204"/>
              </a:rPr>
            </a:br>
            <a:r>
              <a:rPr lang="el-GR" sz="2500" b="1" dirty="0">
                <a:solidFill>
                  <a:srgbClr val="FFFF00"/>
                </a:solidFill>
                <a:latin typeface="Calibri" panose="020F0502020204030204"/>
              </a:rPr>
              <a:t>       και ενίσχυση αυτοπεποίθησης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F22B71-A61D-C3E9-E3AA-EF06309B3982}"/>
              </a:ext>
            </a:extLst>
          </p:cNvPr>
          <p:cNvSpPr txBox="1"/>
          <p:nvPr/>
        </p:nvSpPr>
        <p:spPr>
          <a:xfrm>
            <a:off x="329556" y="6028434"/>
            <a:ext cx="118624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chemeClr val="bg1"/>
                </a:solidFill>
                <a:effectLst/>
              </a:rPr>
              <a:t>Wilson, J. J. et al. (2023). The potential role of physical activity in the management of male sexual dysfunction. </a:t>
            </a:r>
            <a:endParaRPr lang="el-GR" sz="1600" b="1" i="0" dirty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600" b="1" i="1" dirty="0">
                <a:solidFill>
                  <a:schemeClr val="bg1"/>
                </a:solidFill>
                <a:effectLst/>
              </a:rPr>
              <a:t>Trends in Urology &amp; Men's Health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  <a:endParaRPr lang="el-GR" sz="1600" b="1" dirty="0">
              <a:solidFill>
                <a:schemeClr val="bg1"/>
              </a:solidFill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B55B4F7-2877-FB6A-3B43-A3FB4B000BAD}"/>
              </a:ext>
            </a:extLst>
          </p:cNvPr>
          <p:cNvSpPr/>
          <p:nvPr/>
        </p:nvSpPr>
        <p:spPr>
          <a:xfrm>
            <a:off x="6811347" y="1028343"/>
            <a:ext cx="4732307" cy="4939814"/>
          </a:xfrm>
          <a:custGeom>
            <a:avLst/>
            <a:gdLst/>
            <a:ahLst/>
            <a:cxnLst/>
            <a:rect l="l" t="t" r="r" b="b"/>
            <a:pathLst>
              <a:path w="8145587" h="5426997">
                <a:moveTo>
                  <a:pt x="0" y="0"/>
                </a:moveTo>
                <a:lnTo>
                  <a:pt x="8145587" y="0"/>
                </a:lnTo>
                <a:lnTo>
                  <a:pt x="8145587" y="5426998"/>
                </a:lnTo>
                <a:lnTo>
                  <a:pt x="0" y="5426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360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80B5CE-DE24-0E2B-2F50-4171CDD93E2C}"/>
              </a:ext>
            </a:extLst>
          </p:cNvPr>
          <p:cNvSpPr txBox="1"/>
          <p:nvPr/>
        </p:nvSpPr>
        <p:spPr>
          <a:xfrm>
            <a:off x="542440" y="306346"/>
            <a:ext cx="11096786" cy="52322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Τα 8 κλειδιά βελτίωσης της σεξουαλικής λειτουργίας μέσω της άσκησης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F22B71-A61D-C3E9-E3AA-EF06309B3982}"/>
              </a:ext>
            </a:extLst>
          </p:cNvPr>
          <p:cNvSpPr txBox="1"/>
          <p:nvPr/>
        </p:nvSpPr>
        <p:spPr>
          <a:xfrm>
            <a:off x="208340" y="6242447"/>
            <a:ext cx="11983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Wilson, J. J. et al. (2023). The potential role of physical activity in the management of male sexual dysfunction. 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Trends in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Urology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Men's Health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42FD6-2B3A-FF78-66F1-D5BA5B48CFA0}"/>
              </a:ext>
            </a:extLst>
          </p:cNvPr>
          <p:cNvSpPr txBox="1"/>
          <p:nvPr/>
        </p:nvSpPr>
        <p:spPr>
          <a:xfrm>
            <a:off x="208340" y="1241078"/>
            <a:ext cx="6664271" cy="501675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1371600" lvl="2" indent="-457200">
              <a:buFont typeface="+mj-lt"/>
              <a:buAutoNum type="arabicPeriod" startAt="5"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Μείωση επιπέδων άγχους, στρες, κατάθλιψη</a:t>
            </a:r>
            <a:r>
              <a:rPr lang="el-GR" sz="2400" b="1" dirty="0">
                <a:solidFill>
                  <a:srgbClr val="FFFF00"/>
                </a:solidFill>
                <a:latin typeface="Calibri" panose="020F0502020204030204"/>
              </a:rPr>
              <a:t>ς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(έκκριση 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ενδορφινών-ωκυτοκίνης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 </a:t>
            </a:r>
          </a:p>
          <a:p>
            <a:pPr marL="1371600" lvl="2" indent="-457200">
              <a:buFont typeface="+mj-lt"/>
              <a:buAutoNum type="arabicPeriod" startAt="5"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lvl="2" indent="-457200">
              <a:buFont typeface="+mj-lt"/>
              <a:buAutoNum type="arabicPeriod" startAt="5"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Βελτίωση της λειτουργίας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της κιναισθητικής </a:t>
            </a:r>
            <a:r>
              <a:rPr lang="el-GR" sz="2400" b="1" dirty="0">
                <a:solidFill>
                  <a:srgbClr val="FFFF00"/>
                </a:solidFill>
                <a:latin typeface="Calibri" panose="020F0502020204030204"/>
              </a:rPr>
              <a:t>αντίληψης των νεύρων-  ενίσχυση της πλαστικότητας του εγκεφάλου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nerve function &amp; sensation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brain plasticity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1371600" lvl="2" indent="-457200">
              <a:buFont typeface="+mj-lt"/>
              <a:buAutoNum type="arabicPeriod" startAt="5"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lvl="2" indent="-457200">
              <a:buFont typeface="+mj-lt"/>
              <a:buAutoNum type="arabicPeriod" startAt="5"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Αντοχή και ενέργεια </a:t>
            </a:r>
            <a:r>
              <a:rPr lang="el-GR" sz="2400" b="1" dirty="0">
                <a:solidFill>
                  <a:srgbClr val="FFFF00"/>
                </a:solidFill>
                <a:latin typeface="Calibri" panose="020F0502020204030204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stamina &amp; vitality)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lvl="2" indent="-457200">
              <a:buFont typeface="+mj-lt"/>
              <a:buAutoNum type="arabicPeriod" startAt="5"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lvl="2" indent="-457200">
              <a:buFont typeface="+mj-lt"/>
              <a:buAutoNum type="arabicPeriod" startAt="5"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Καλ</a:t>
            </a:r>
            <a:r>
              <a:rPr lang="el-GR" sz="2400" b="1" dirty="0">
                <a:solidFill>
                  <a:srgbClr val="FFFF00"/>
                </a:solidFill>
                <a:latin typeface="Calibri" panose="020F0502020204030204"/>
              </a:rPr>
              <a:t>ή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ποιότητα ύπνου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82B2A80-2E69-77A5-CA88-DDD739F44610}"/>
              </a:ext>
            </a:extLst>
          </p:cNvPr>
          <p:cNvSpPr/>
          <p:nvPr/>
        </p:nvSpPr>
        <p:spPr>
          <a:xfrm>
            <a:off x="7278509" y="1241077"/>
            <a:ext cx="4360717" cy="4816703"/>
          </a:xfrm>
          <a:custGeom>
            <a:avLst/>
            <a:gdLst/>
            <a:ahLst/>
            <a:cxnLst/>
            <a:rect l="l" t="t" r="r" b="b"/>
            <a:pathLst>
              <a:path w="8464043" h="5649749">
                <a:moveTo>
                  <a:pt x="0" y="0"/>
                </a:moveTo>
                <a:lnTo>
                  <a:pt x="8464042" y="0"/>
                </a:lnTo>
                <a:lnTo>
                  <a:pt x="8464042" y="5649749"/>
                </a:lnTo>
                <a:lnTo>
                  <a:pt x="0" y="56497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357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CD9002-7ADF-BCA8-D380-3E5965CA21BF}"/>
              </a:ext>
            </a:extLst>
          </p:cNvPr>
          <p:cNvSpPr txBox="1"/>
          <p:nvPr/>
        </p:nvSpPr>
        <p:spPr>
          <a:xfrm>
            <a:off x="0" y="6110373"/>
            <a:ext cx="59179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Soysal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P., &amp; Smith, L. 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). Sexual activity and successful aging. 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European geriatric medicine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 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(6), 1235–1238.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B7158-DFA9-32DA-999A-91838BBAD118}"/>
              </a:ext>
            </a:extLst>
          </p:cNvPr>
          <p:cNvSpPr txBox="1"/>
          <p:nvPr/>
        </p:nvSpPr>
        <p:spPr>
          <a:xfrm>
            <a:off x="5675086" y="6112701"/>
            <a:ext cx="59179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Corina Pennanen-Iire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et al. (2021).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Sexual Health Implications of COVID-19 Pandemic, </a:t>
            </a:r>
            <a:r>
              <a:rPr kumimoji="0" lang="en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Sexual Medicine Reviews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71860437-654C-8257-7D62-23FD870C69A9}"/>
              </a:ext>
            </a:extLst>
          </p:cNvPr>
          <p:cNvSpPr/>
          <p:nvPr/>
        </p:nvSpPr>
        <p:spPr>
          <a:xfrm>
            <a:off x="564104" y="2808802"/>
            <a:ext cx="2627086" cy="120032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6C3F7E-7E84-F1DB-4390-EBFFF2BFCAED}"/>
              </a:ext>
            </a:extLst>
          </p:cNvPr>
          <p:cNvSpPr txBox="1"/>
          <p:nvPr/>
        </p:nvSpPr>
        <p:spPr>
          <a:xfrm>
            <a:off x="647682" y="2991565"/>
            <a:ext cx="24599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Ενεργή σεξουαλική ζωή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Βέλος: Κάτω 15">
            <a:extLst>
              <a:ext uri="{FF2B5EF4-FFF2-40B4-BE49-F238E27FC236}">
                <a16:creationId xmlns:a16="http://schemas.microsoft.com/office/drawing/2014/main" id="{D179FA36-097E-7AB8-ABFE-8BE0850E1C81}"/>
              </a:ext>
            </a:extLst>
          </p:cNvPr>
          <p:cNvSpPr/>
          <p:nvPr/>
        </p:nvSpPr>
        <p:spPr>
          <a:xfrm>
            <a:off x="9865381" y="2951819"/>
            <a:ext cx="420913" cy="10900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2D5FCD7E-E39E-CDA7-B3F0-B0BEEA957CA2}"/>
              </a:ext>
            </a:extLst>
          </p:cNvPr>
          <p:cNvSpPr/>
          <p:nvPr/>
        </p:nvSpPr>
        <p:spPr>
          <a:xfrm>
            <a:off x="4213037" y="203200"/>
            <a:ext cx="3363415" cy="143037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27942ADD-E32B-DC0D-2A90-230B106CED0F}"/>
              </a:ext>
            </a:extLst>
          </p:cNvPr>
          <p:cNvSpPr/>
          <p:nvPr/>
        </p:nvSpPr>
        <p:spPr>
          <a:xfrm>
            <a:off x="4249767" y="4693353"/>
            <a:ext cx="3363415" cy="143037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10C2D89E-5A67-3529-26D6-DCD9BFFC0F35}"/>
              </a:ext>
            </a:extLst>
          </p:cNvPr>
          <p:cNvSpPr/>
          <p:nvPr/>
        </p:nvSpPr>
        <p:spPr>
          <a:xfrm>
            <a:off x="4213037" y="3198950"/>
            <a:ext cx="3363415" cy="143037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17997B75-E802-55AC-4866-3AEE0277FD7C}"/>
              </a:ext>
            </a:extLst>
          </p:cNvPr>
          <p:cNvSpPr/>
          <p:nvPr/>
        </p:nvSpPr>
        <p:spPr>
          <a:xfrm>
            <a:off x="4213037" y="1694945"/>
            <a:ext cx="3363415" cy="143037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CF656974-BC7D-06BD-74E9-7679A2718DFE}"/>
              </a:ext>
            </a:extLst>
          </p:cNvPr>
          <p:cNvSpPr/>
          <p:nvPr/>
        </p:nvSpPr>
        <p:spPr>
          <a:xfrm>
            <a:off x="8679539" y="1577238"/>
            <a:ext cx="2627086" cy="1200329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8151AD-4487-73FD-636E-16BBA107AD58}"/>
              </a:ext>
            </a:extLst>
          </p:cNvPr>
          <p:cNvSpPr txBox="1"/>
          <p:nvPr/>
        </p:nvSpPr>
        <p:spPr>
          <a:xfrm>
            <a:off x="4696849" y="493296"/>
            <a:ext cx="240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Αύξηση</a:t>
            </a:r>
            <a:b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τεστοστερόνης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401D08-24CF-9E68-DB85-01D7B45BB27A}"/>
              </a:ext>
            </a:extLst>
          </p:cNvPr>
          <p:cNvSpPr txBox="1"/>
          <p:nvPr/>
        </p:nvSpPr>
        <p:spPr>
          <a:xfrm>
            <a:off x="4715568" y="2123577"/>
            <a:ext cx="2351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Κ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αλύτερη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μνήμη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E34A03-C4A6-D695-2D99-7412D29813BD}"/>
              </a:ext>
            </a:extLst>
          </p:cNvPr>
          <p:cNvSpPr txBox="1"/>
          <p:nvPr/>
        </p:nvSpPr>
        <p:spPr>
          <a:xfrm>
            <a:off x="4847961" y="3571086"/>
            <a:ext cx="2101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Αυτοφροντίδα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948D35-0F3F-6A7C-C6E0-B4B9FCB8FEDB}"/>
              </a:ext>
            </a:extLst>
          </p:cNvPr>
          <p:cNvSpPr txBox="1"/>
          <p:nvPr/>
        </p:nvSpPr>
        <p:spPr>
          <a:xfrm>
            <a:off x="4337635" y="4620796"/>
            <a:ext cx="3187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Μείωση  </a:t>
            </a:r>
            <a:b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αισθήματος μοναξιάς </a:t>
            </a:r>
            <a:b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&amp; καταθλιπτικών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συμπτωμάτων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2E1CA6-8F76-5870-20AC-CD41AB58170F}"/>
              </a:ext>
            </a:extLst>
          </p:cNvPr>
          <p:cNvSpPr txBox="1"/>
          <p:nvPr/>
        </p:nvSpPr>
        <p:spPr>
          <a:xfrm>
            <a:off x="8889995" y="1946569"/>
            <a:ext cx="220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Ποιότητα ζωής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Ορθογώνιο: Στρογγύλεμα γωνιών 27">
            <a:extLst>
              <a:ext uri="{FF2B5EF4-FFF2-40B4-BE49-F238E27FC236}">
                <a16:creationId xmlns:a16="http://schemas.microsoft.com/office/drawing/2014/main" id="{63A14898-6221-8A5D-707A-F52FE2512064}"/>
              </a:ext>
            </a:extLst>
          </p:cNvPr>
          <p:cNvSpPr/>
          <p:nvPr/>
        </p:nvSpPr>
        <p:spPr>
          <a:xfrm>
            <a:off x="8760237" y="4260463"/>
            <a:ext cx="2627086" cy="1200329"/>
          </a:xfrm>
          <a:prstGeom prst="roundRect">
            <a:avLst/>
          </a:prstGeom>
          <a:solidFill>
            <a:srgbClr val="AA02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21FF53-C61D-03CE-22A2-ACD6B59536D8}"/>
              </a:ext>
            </a:extLst>
          </p:cNvPr>
          <p:cNvSpPr txBox="1"/>
          <p:nvPr/>
        </p:nvSpPr>
        <p:spPr>
          <a:xfrm>
            <a:off x="9217438" y="4577047"/>
            <a:ext cx="171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Μακροζωία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Δεξί άγκιστρο 29">
            <a:extLst>
              <a:ext uri="{FF2B5EF4-FFF2-40B4-BE49-F238E27FC236}">
                <a16:creationId xmlns:a16="http://schemas.microsoft.com/office/drawing/2014/main" id="{9C343AE2-465E-501C-B64C-E2DA2BD141FA}"/>
              </a:ext>
            </a:extLst>
          </p:cNvPr>
          <p:cNvSpPr/>
          <p:nvPr/>
        </p:nvSpPr>
        <p:spPr>
          <a:xfrm>
            <a:off x="7558966" y="830272"/>
            <a:ext cx="1496543" cy="4934857"/>
          </a:xfrm>
          <a:prstGeom prst="rightBrac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2" name="Ευθύγραμμο βέλος σύνδεσης 31">
            <a:extLst>
              <a:ext uri="{FF2B5EF4-FFF2-40B4-BE49-F238E27FC236}">
                <a16:creationId xmlns:a16="http://schemas.microsoft.com/office/drawing/2014/main" id="{3656DD10-B155-9E2C-EF60-BA9006680A09}"/>
              </a:ext>
            </a:extLst>
          </p:cNvPr>
          <p:cNvCxnSpPr>
            <a:cxnSpLocks/>
            <a:stCxn id="6" idx="3"/>
            <a:endCxn id="17" idx="1"/>
          </p:cNvCxnSpPr>
          <p:nvPr/>
        </p:nvCxnSpPr>
        <p:spPr>
          <a:xfrm flipV="1">
            <a:off x="3191190" y="918390"/>
            <a:ext cx="1021847" cy="24905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>
            <a:extLst>
              <a:ext uri="{FF2B5EF4-FFF2-40B4-BE49-F238E27FC236}">
                <a16:creationId xmlns:a16="http://schemas.microsoft.com/office/drawing/2014/main" id="{548A56C5-E92E-369F-7C8C-01563CC19350}"/>
              </a:ext>
            </a:extLst>
          </p:cNvPr>
          <p:cNvCxnSpPr>
            <a:cxnSpLocks/>
            <a:stCxn id="6" idx="3"/>
            <a:endCxn id="20" idx="1"/>
          </p:cNvCxnSpPr>
          <p:nvPr/>
        </p:nvCxnSpPr>
        <p:spPr>
          <a:xfrm flipV="1">
            <a:off x="3191190" y="2410135"/>
            <a:ext cx="1021847" cy="998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Ευθύγραμμο βέλος σύνδεσης 35">
            <a:extLst>
              <a:ext uri="{FF2B5EF4-FFF2-40B4-BE49-F238E27FC236}">
                <a16:creationId xmlns:a16="http://schemas.microsoft.com/office/drawing/2014/main" id="{2B19645F-49CB-6AA1-5051-D4C92C75B18C}"/>
              </a:ext>
            </a:extLst>
          </p:cNvPr>
          <p:cNvCxnSpPr>
            <a:cxnSpLocks/>
            <a:stCxn id="6" idx="3"/>
            <a:endCxn id="19" idx="1"/>
          </p:cNvCxnSpPr>
          <p:nvPr/>
        </p:nvCxnSpPr>
        <p:spPr>
          <a:xfrm>
            <a:off x="3191190" y="3408967"/>
            <a:ext cx="1021847" cy="5051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Ευθύγραμμο βέλος σύνδεσης 38">
            <a:extLst>
              <a:ext uri="{FF2B5EF4-FFF2-40B4-BE49-F238E27FC236}">
                <a16:creationId xmlns:a16="http://schemas.microsoft.com/office/drawing/2014/main" id="{033E6F8A-4258-85FE-018D-C47150855E3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191190" y="3408967"/>
            <a:ext cx="1076063" cy="20959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2D60699-BA41-1C61-C5CF-AF455ACC1EEF}"/>
              </a:ext>
            </a:extLst>
          </p:cNvPr>
          <p:cNvSpPr txBox="1"/>
          <p:nvPr/>
        </p:nvSpPr>
        <p:spPr>
          <a:xfrm>
            <a:off x="2817337" y="391388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(άσκηση, διατροφή)</a:t>
            </a:r>
          </a:p>
        </p:txBody>
      </p:sp>
    </p:spTree>
    <p:extLst>
      <p:ext uri="{BB962C8B-B14F-4D97-AF65-F5344CB8AC3E}">
        <p14:creationId xmlns:p14="http://schemas.microsoft.com/office/powerpoint/2010/main" val="176982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85C14C-38D9-859E-31E6-38263F57466A}"/>
              </a:ext>
            </a:extLst>
          </p:cNvPr>
          <p:cNvSpPr txBox="1"/>
          <p:nvPr/>
        </p:nvSpPr>
        <p:spPr>
          <a:xfrm>
            <a:off x="352927" y="413661"/>
            <a:ext cx="11441284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άσκηση ως «φάρμακο»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1800FB-B707-B4A0-1F26-5232CC7A2E09}"/>
              </a:ext>
            </a:extLst>
          </p:cNvPr>
          <p:cNvSpPr txBox="1"/>
          <p:nvPr/>
        </p:nvSpPr>
        <p:spPr>
          <a:xfrm>
            <a:off x="352927" y="3679524"/>
            <a:ext cx="5976175" cy="164660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σωματική δραστηριότητα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συσχετίζεται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με </a:t>
            </a:r>
            <a:r>
              <a:rPr lang="el-GR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μικρότερο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ρίσκο</a:t>
            </a:r>
            <a:r>
              <a:rPr lang="el-GR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εμφάνισης ΣΔ, καθώς αυξάνει την παραγωγή ενδοθηλιακού 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μειώνει το οξειδωτικό στρες.</a:t>
            </a:r>
            <a:endParaRPr kumimoji="0" lang="el-GR" sz="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99CE2-5951-1765-637B-B86A414D385E}"/>
              </a:ext>
            </a:extLst>
          </p:cNvPr>
          <p:cNvSpPr txBox="1"/>
          <p:nvPr/>
        </p:nvSpPr>
        <p:spPr>
          <a:xfrm>
            <a:off x="352928" y="1327172"/>
            <a:ext cx="5976176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</a:t>
            </a:r>
            <a:r>
              <a:rPr lang="el-GR" sz="2400" b="1" dirty="0">
                <a:solidFill>
                  <a:schemeClr val="bg1"/>
                </a:solidFill>
                <a:latin typeface="Calibri" panose="020F0502020204030204"/>
              </a:rPr>
              <a:t>φυσική άσκηση ως σημαντικός προστατευτικός παράγοντας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chemeClr val="bg1"/>
                </a:solidFill>
                <a:latin typeface="Calibri" panose="020F0502020204030204"/>
              </a:rPr>
              <a:t>σε άνδρες με ΣΔ και διαβήτη ή παχυσαρκία.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C4206B63-2AF3-8BBC-E21B-2E351CA6D18D}"/>
              </a:ext>
            </a:extLst>
          </p:cNvPr>
          <p:cNvSpPr/>
          <p:nvPr/>
        </p:nvSpPr>
        <p:spPr>
          <a:xfrm>
            <a:off x="6457763" y="1327172"/>
            <a:ext cx="5336447" cy="3998957"/>
          </a:xfrm>
          <a:custGeom>
            <a:avLst/>
            <a:gdLst/>
            <a:ahLst/>
            <a:cxnLst/>
            <a:rect l="l" t="t" r="r" b="b"/>
            <a:pathLst>
              <a:path w="11269843" h="7325398">
                <a:moveTo>
                  <a:pt x="0" y="0"/>
                </a:moveTo>
                <a:lnTo>
                  <a:pt x="11269844" y="0"/>
                </a:lnTo>
                <a:lnTo>
                  <a:pt x="11269844" y="7325398"/>
                </a:lnTo>
                <a:lnTo>
                  <a:pt x="0" y="73253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C925A6-8767-38A4-E99A-19CD85EBC318}"/>
              </a:ext>
            </a:extLst>
          </p:cNvPr>
          <p:cNvSpPr txBox="1"/>
          <p:nvPr/>
        </p:nvSpPr>
        <p:spPr>
          <a:xfrm>
            <a:off x="34413" y="5654865"/>
            <a:ext cx="12123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Merriweather Sans" pitchFamily="2" charset="0"/>
              </a:rPr>
              <a:t>Mollaioli, D., Ciocca, G.,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Merriweather Sans" pitchFamily="2" charset="0"/>
              </a:rPr>
              <a:t>Limoncin</a:t>
            </a:r>
            <a:r>
              <a:rPr lang="en-US" b="0" i="0" dirty="0">
                <a:solidFill>
                  <a:schemeClr val="bg1"/>
                </a:solidFill>
                <a:effectLst/>
                <a:latin typeface="Merriweather Sans" pitchFamily="2" charset="0"/>
              </a:rPr>
              <a:t>, E. </a:t>
            </a:r>
            <a:r>
              <a:rPr lang="en-US" b="0" i="1" dirty="0">
                <a:solidFill>
                  <a:schemeClr val="bg1"/>
                </a:solidFill>
                <a:effectLst/>
                <a:latin typeface="Merriweather Sans" pitchFamily="2" charset="0"/>
              </a:rPr>
              <a:t>et al.</a:t>
            </a:r>
            <a:r>
              <a:rPr lang="en-US" b="0" i="0" dirty="0">
                <a:solidFill>
                  <a:schemeClr val="bg1"/>
                </a:solidFill>
                <a:effectLst/>
                <a:latin typeface="Merriweather Sans" pitchFamily="2" charset="0"/>
              </a:rPr>
              <a:t> Lifestyles and sexuality in men and women:</a:t>
            </a:r>
          </a:p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Merriweather Sans" pitchFamily="2" charset="0"/>
              </a:rPr>
              <a:t> the gender perspective in sexual medicine. </a:t>
            </a:r>
          </a:p>
          <a:p>
            <a:pPr algn="ctr"/>
            <a:r>
              <a:rPr lang="en-US" b="0" i="1" dirty="0" err="1">
                <a:solidFill>
                  <a:schemeClr val="bg1"/>
                </a:solidFill>
                <a:effectLst/>
                <a:latin typeface="Merriweather Sans" pitchFamily="2" charset="0"/>
              </a:rPr>
              <a:t>Reprod</a:t>
            </a:r>
            <a:r>
              <a:rPr lang="en-US" b="0" i="1" dirty="0">
                <a:solidFill>
                  <a:schemeClr val="bg1"/>
                </a:solidFill>
                <a:effectLst/>
                <a:latin typeface="Merriweather Sans" pitchFamily="2" charset="0"/>
              </a:rPr>
              <a:t> Biol Endocrinol</a:t>
            </a:r>
            <a:r>
              <a:rPr lang="en-US" b="0" i="0" dirty="0">
                <a:solidFill>
                  <a:schemeClr val="bg1"/>
                </a:solidFill>
                <a:effectLst/>
                <a:latin typeface="Merriweather Sans" pitchFamily="2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Merriweather Sans" pitchFamily="2" charset="0"/>
              </a:rPr>
              <a:t>18</a:t>
            </a:r>
            <a:r>
              <a:rPr lang="en-US" b="0" i="0" dirty="0">
                <a:solidFill>
                  <a:schemeClr val="bg1"/>
                </a:solidFill>
                <a:effectLst/>
                <a:latin typeface="Merriweather Sans" pitchFamily="2" charset="0"/>
              </a:rPr>
              <a:t>, 10 (2020). 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13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A15484-634E-0527-827B-023D418B0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94B1AA2-0872-231D-22B2-B38D34C70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8" y="326067"/>
            <a:ext cx="1886858" cy="6571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265F4C-BBBC-8207-A034-CD91BA20D6F0}"/>
              </a:ext>
            </a:extLst>
          </p:cNvPr>
          <p:cNvSpPr txBox="1"/>
          <p:nvPr/>
        </p:nvSpPr>
        <p:spPr>
          <a:xfrm>
            <a:off x="3048000" y="446088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l-GR" sz="4400" b="1" dirty="0">
                <a:solidFill>
                  <a:srgbClr val="FFFF00"/>
                </a:solidFill>
                <a:cs typeface="Arial" pitchFamily="34" charset="0"/>
              </a:rPr>
              <a:t>Το ιδανικό σενάριο…</a:t>
            </a:r>
            <a:endParaRPr lang="en" sz="44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AE63B008-9560-586B-9DB2-68ADDB2241DD}"/>
              </a:ext>
            </a:extLst>
          </p:cNvPr>
          <p:cNvSpPr/>
          <p:nvPr/>
        </p:nvSpPr>
        <p:spPr>
          <a:xfrm>
            <a:off x="406398" y="1700624"/>
            <a:ext cx="5895630" cy="4008699"/>
          </a:xfrm>
          <a:custGeom>
            <a:avLst/>
            <a:gdLst/>
            <a:ahLst/>
            <a:cxnLst/>
            <a:rect l="l" t="t" r="r" b="b"/>
            <a:pathLst>
              <a:path w="6028119" h="4008699">
                <a:moveTo>
                  <a:pt x="0" y="0"/>
                </a:moveTo>
                <a:lnTo>
                  <a:pt x="6028119" y="0"/>
                </a:lnTo>
                <a:lnTo>
                  <a:pt x="6028119" y="4008699"/>
                </a:lnTo>
                <a:lnTo>
                  <a:pt x="0" y="40086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B587958-7CA3-F6A5-D50A-962F4375D55B}"/>
              </a:ext>
            </a:extLst>
          </p:cNvPr>
          <p:cNvSpPr/>
          <p:nvPr/>
        </p:nvSpPr>
        <p:spPr>
          <a:xfrm>
            <a:off x="6449265" y="1700623"/>
            <a:ext cx="5336338" cy="4008699"/>
          </a:xfrm>
          <a:custGeom>
            <a:avLst/>
            <a:gdLst/>
            <a:ahLst/>
            <a:cxnLst/>
            <a:rect l="l" t="t" r="r" b="b"/>
            <a:pathLst>
              <a:path w="12352120" h="822960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047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ζωγραφιά, σκίτσο/σχέδιο, παιδική τέχνη, εικονογράφη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878ABA5-F04D-1241-376F-20E2A44B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850" y="643466"/>
            <a:ext cx="417830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5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emaleimagination.files.wordpress.com/2012/09/senio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33" y="86961"/>
            <a:ext cx="8369710" cy="62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2688952" y="235974"/>
            <a:ext cx="5914274" cy="1613815"/>
          </a:xfrm>
          <a:prstGeom prst="wedgeRoundRectCallout">
            <a:avLst>
              <a:gd name="adj1" fmla="val 6916"/>
              <a:gd name="adj2" fmla="val 103945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bg1"/>
                </a:solidFill>
              </a:rPr>
              <a:t>Σταμάτα χρυσό μου να κάνεις επίδειξη…              Ξέρω πως είναι το μπαστούνι σου...!!</a:t>
            </a:r>
          </a:p>
        </p:txBody>
      </p:sp>
    </p:spTree>
    <p:extLst>
      <p:ext uri="{BB962C8B-B14F-4D97-AF65-F5344CB8AC3E}">
        <p14:creationId xmlns:p14="http://schemas.microsoft.com/office/powerpoint/2010/main" val="332733402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585</Words>
  <Application>Microsoft Office PowerPoint</Application>
  <PresentationFormat>Ευρεία οθόνη</PresentationFormat>
  <Paragraphs>67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Merriweather Sans</vt:lpstr>
      <vt:lpstr>Θέμα του Office</vt:lpstr>
      <vt:lpstr>Παρουσίαση του PowerPoint</vt:lpstr>
      <vt:lpstr>“Σήμερα, το σεξ  ανήκει  και στην Τρίτη Ηλικία!”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H στυτική δυσλειτουργία προγνωστικός παράγοντας  για την εμφάνιση στεφανιαίας νόσου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ΑΘΑΝΑΣΙΟΣ ΑΣΚΗΤΗΣ</dc:creator>
  <cp:lastModifiedBy>Thanos Askitis</cp:lastModifiedBy>
  <cp:revision>17</cp:revision>
  <dcterms:created xsi:type="dcterms:W3CDTF">2025-09-15T09:22:20Z</dcterms:created>
  <dcterms:modified xsi:type="dcterms:W3CDTF">2025-09-18T13:38:10Z</dcterms:modified>
</cp:coreProperties>
</file>